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2.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13.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4.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5.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7.xml" ContentType="application/vnd.openxmlformats-officedocument.presentationml.tags+xml"/>
  <Override PartName="/ppt/tags/tag28.xml" ContentType="application/vnd.openxmlformats-officedocument.presentationml.tags+xml"/>
  <Override PartName="/ppt/notesSlides/notesSlide17.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8.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19.xml" ContentType="application/vnd.openxmlformats-officedocument.presentationml.notesSlide+xml"/>
  <Override PartName="/ppt/tags/tag3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9"/>
  </p:notesMasterIdLst>
  <p:sldIdLst>
    <p:sldId id="315" r:id="rId3"/>
    <p:sldId id="316" r:id="rId4"/>
    <p:sldId id="276" r:id="rId5"/>
    <p:sldId id="325" r:id="rId6"/>
    <p:sldId id="323" r:id="rId7"/>
    <p:sldId id="327" r:id="rId8"/>
    <p:sldId id="322" r:id="rId9"/>
    <p:sldId id="286" r:id="rId10"/>
    <p:sldId id="292" r:id="rId11"/>
    <p:sldId id="324" r:id="rId12"/>
    <p:sldId id="329" r:id="rId13"/>
    <p:sldId id="284" r:id="rId14"/>
    <p:sldId id="301" r:id="rId15"/>
    <p:sldId id="320" r:id="rId16"/>
    <p:sldId id="317" r:id="rId17"/>
    <p:sldId id="289" r:id="rId18"/>
    <p:sldId id="291" r:id="rId19"/>
    <p:sldId id="308" r:id="rId20"/>
    <p:sldId id="295" r:id="rId21"/>
    <p:sldId id="296" r:id="rId22"/>
    <p:sldId id="297" r:id="rId23"/>
    <p:sldId id="298" r:id="rId24"/>
    <p:sldId id="299" r:id="rId25"/>
    <p:sldId id="300" r:id="rId26"/>
    <p:sldId id="306" r:id="rId27"/>
    <p:sldId id="328" r:id="rId28"/>
  </p:sldIdLst>
  <p:sldSz cx="9144000" cy="6858000" type="screen4x3"/>
  <p:notesSz cx="6881813" cy="92964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595" autoAdjust="0"/>
  </p:normalViewPr>
  <p:slideViewPr>
    <p:cSldViewPr>
      <p:cViewPr varScale="1">
        <p:scale>
          <a:sx n="84" d="100"/>
          <a:sy n="84" d="100"/>
        </p:scale>
        <p:origin x="1426"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F91AAE-F0AF-49AF-8607-23A98E6695D3}" type="doc">
      <dgm:prSet loTypeId="urn:microsoft.com/office/officeart/2005/8/layout/chevron2" loCatId="list" qsTypeId="urn:microsoft.com/office/officeart/2005/8/quickstyle/simple1" qsCatId="simple" csTypeId="urn:microsoft.com/office/officeart/2005/8/colors/accent2_2" csCatId="accent2" phldr="1"/>
      <dgm:spPr/>
      <dgm:t>
        <a:bodyPr/>
        <a:lstStyle/>
        <a:p>
          <a:endParaRPr lang="en-US"/>
        </a:p>
      </dgm:t>
    </dgm:pt>
    <dgm:pt modelId="{FA57CCF3-B88E-416B-8C42-DE565C114556}">
      <dgm:prSet phldrT="[Text]"/>
      <dgm:spPr/>
      <dgm:t>
        <a:bodyPr/>
        <a:lstStyle/>
        <a:p>
          <a:r>
            <a:rPr lang="en-US" dirty="0" smtClean="0"/>
            <a:t>1</a:t>
          </a:r>
          <a:endParaRPr lang="en-US" dirty="0"/>
        </a:p>
      </dgm:t>
    </dgm:pt>
    <dgm:pt modelId="{D3114FCF-39F0-4EE6-921A-9295B46CE2B9}" type="parTrans" cxnId="{BA57A457-9FBD-4CB9-98AE-20F3186ECFC1}">
      <dgm:prSet/>
      <dgm:spPr/>
      <dgm:t>
        <a:bodyPr/>
        <a:lstStyle/>
        <a:p>
          <a:endParaRPr lang="en-US"/>
        </a:p>
      </dgm:t>
    </dgm:pt>
    <dgm:pt modelId="{52A32089-61A2-42EB-B7F2-5EB988CEFD9D}" type="sibTrans" cxnId="{BA57A457-9FBD-4CB9-98AE-20F3186ECFC1}">
      <dgm:prSet/>
      <dgm:spPr/>
      <dgm:t>
        <a:bodyPr/>
        <a:lstStyle/>
        <a:p>
          <a:endParaRPr lang="en-US"/>
        </a:p>
      </dgm:t>
    </dgm:pt>
    <dgm:pt modelId="{F7E905C1-0DFC-4FA5-BEA0-6BFCBEC60CD0}">
      <dgm:prSet phldrT="[Text]"/>
      <dgm:spPr/>
      <dgm:t>
        <a:bodyPr/>
        <a:lstStyle/>
        <a:p>
          <a:r>
            <a:rPr lang="en-US" dirty="0" smtClean="0"/>
            <a:t>Responsibilities</a:t>
          </a:r>
          <a:endParaRPr lang="en-US" dirty="0"/>
        </a:p>
      </dgm:t>
    </dgm:pt>
    <dgm:pt modelId="{61EA1802-6F9D-4230-9A3F-DD0686EF663F}" type="parTrans" cxnId="{A0AB526B-9263-4D50-9D94-141C9F00623E}">
      <dgm:prSet/>
      <dgm:spPr/>
      <dgm:t>
        <a:bodyPr/>
        <a:lstStyle/>
        <a:p>
          <a:endParaRPr lang="en-US"/>
        </a:p>
      </dgm:t>
    </dgm:pt>
    <dgm:pt modelId="{342328F8-EEAF-4F71-9430-D8C61DDE612F}" type="sibTrans" cxnId="{A0AB526B-9263-4D50-9D94-141C9F00623E}">
      <dgm:prSet/>
      <dgm:spPr/>
      <dgm:t>
        <a:bodyPr/>
        <a:lstStyle/>
        <a:p>
          <a:endParaRPr lang="en-US"/>
        </a:p>
      </dgm:t>
    </dgm:pt>
    <dgm:pt modelId="{28101941-2BE1-4ED8-B492-D61A11B8110E}">
      <dgm:prSet phldrT="[Text]"/>
      <dgm:spPr/>
      <dgm:t>
        <a:bodyPr/>
        <a:lstStyle/>
        <a:p>
          <a:r>
            <a:rPr lang="en-US" dirty="0" smtClean="0"/>
            <a:t>2</a:t>
          </a:r>
          <a:endParaRPr lang="en-US" dirty="0"/>
        </a:p>
      </dgm:t>
    </dgm:pt>
    <dgm:pt modelId="{B87AF42F-331F-42F5-B39C-0DF81BFDE251}" type="parTrans" cxnId="{A1D83136-1A71-46E5-83B4-FD7885E657D3}">
      <dgm:prSet/>
      <dgm:spPr/>
      <dgm:t>
        <a:bodyPr/>
        <a:lstStyle/>
        <a:p>
          <a:endParaRPr lang="en-US"/>
        </a:p>
      </dgm:t>
    </dgm:pt>
    <dgm:pt modelId="{879969DB-DC18-4AAF-BDDD-B7235F61BF2A}" type="sibTrans" cxnId="{A1D83136-1A71-46E5-83B4-FD7885E657D3}">
      <dgm:prSet/>
      <dgm:spPr/>
      <dgm:t>
        <a:bodyPr/>
        <a:lstStyle/>
        <a:p>
          <a:endParaRPr lang="en-US"/>
        </a:p>
      </dgm:t>
    </dgm:pt>
    <dgm:pt modelId="{7F1C0B41-2F85-4BEA-9D8B-694422C677C4}">
      <dgm:prSet phldrT="[Text]"/>
      <dgm:spPr/>
      <dgm:t>
        <a:bodyPr/>
        <a:lstStyle/>
        <a:p>
          <a:r>
            <a:rPr lang="en-US" dirty="0" smtClean="0"/>
            <a:t>Competencies </a:t>
          </a:r>
          <a:endParaRPr lang="en-US" dirty="0"/>
        </a:p>
      </dgm:t>
    </dgm:pt>
    <dgm:pt modelId="{727BACBA-5505-45A7-ADE0-8D04E3A483C4}" type="parTrans" cxnId="{75D4CDCD-FB8A-4A9C-A825-5C9DA04FD435}">
      <dgm:prSet/>
      <dgm:spPr/>
      <dgm:t>
        <a:bodyPr/>
        <a:lstStyle/>
        <a:p>
          <a:endParaRPr lang="en-US"/>
        </a:p>
      </dgm:t>
    </dgm:pt>
    <dgm:pt modelId="{ED68A470-50C2-475B-AC46-2714CD7F721C}" type="sibTrans" cxnId="{75D4CDCD-FB8A-4A9C-A825-5C9DA04FD435}">
      <dgm:prSet/>
      <dgm:spPr/>
      <dgm:t>
        <a:bodyPr/>
        <a:lstStyle/>
        <a:p>
          <a:endParaRPr lang="en-US"/>
        </a:p>
      </dgm:t>
    </dgm:pt>
    <dgm:pt modelId="{A234D074-DC4D-4810-B988-E490EBCCBDB9}">
      <dgm:prSet phldrT="[Text]"/>
      <dgm:spPr/>
      <dgm:t>
        <a:bodyPr/>
        <a:lstStyle/>
        <a:p>
          <a:r>
            <a:rPr lang="en-US" dirty="0" smtClean="0"/>
            <a:t>3</a:t>
          </a:r>
          <a:endParaRPr lang="en-US" dirty="0"/>
        </a:p>
      </dgm:t>
    </dgm:pt>
    <dgm:pt modelId="{8B2E72A3-4507-4E7F-B9E7-17140030816E}" type="parTrans" cxnId="{E5FA82AC-CD19-4D6F-A733-8463981ABE7F}">
      <dgm:prSet/>
      <dgm:spPr/>
      <dgm:t>
        <a:bodyPr/>
        <a:lstStyle/>
        <a:p>
          <a:endParaRPr lang="en-US"/>
        </a:p>
      </dgm:t>
    </dgm:pt>
    <dgm:pt modelId="{59C0C661-B664-4CA2-B7A0-9F7F83ECB03E}" type="sibTrans" cxnId="{E5FA82AC-CD19-4D6F-A733-8463981ABE7F}">
      <dgm:prSet/>
      <dgm:spPr/>
      <dgm:t>
        <a:bodyPr/>
        <a:lstStyle/>
        <a:p>
          <a:endParaRPr lang="en-US"/>
        </a:p>
      </dgm:t>
    </dgm:pt>
    <dgm:pt modelId="{7B692D02-39C0-4327-BF94-750E753E08C6}">
      <dgm:prSet phldrT="[Text]"/>
      <dgm:spPr/>
      <dgm:t>
        <a:bodyPr/>
        <a:lstStyle/>
        <a:p>
          <a:r>
            <a:rPr lang="en-US" dirty="0" smtClean="0"/>
            <a:t>Desired Performance</a:t>
          </a:r>
          <a:endParaRPr lang="en-US" dirty="0"/>
        </a:p>
      </dgm:t>
    </dgm:pt>
    <dgm:pt modelId="{AD9A6FC3-13A4-4A8F-BB6E-3B6BE556AED0}" type="parTrans" cxnId="{9D0B86F3-9DDD-4D0B-95DB-9CF6A6BF72E4}">
      <dgm:prSet/>
      <dgm:spPr/>
      <dgm:t>
        <a:bodyPr/>
        <a:lstStyle/>
        <a:p>
          <a:endParaRPr lang="en-US"/>
        </a:p>
      </dgm:t>
    </dgm:pt>
    <dgm:pt modelId="{3AB64300-41E6-4739-AF48-F7C542FFE05B}" type="sibTrans" cxnId="{9D0B86F3-9DDD-4D0B-95DB-9CF6A6BF72E4}">
      <dgm:prSet/>
      <dgm:spPr/>
      <dgm:t>
        <a:bodyPr/>
        <a:lstStyle/>
        <a:p>
          <a:endParaRPr lang="en-US"/>
        </a:p>
      </dgm:t>
    </dgm:pt>
    <dgm:pt modelId="{8034E45C-1D60-4D47-868A-6E2B873777CC}" type="pres">
      <dgm:prSet presAssocID="{94F91AAE-F0AF-49AF-8607-23A98E6695D3}" presName="linearFlow" presStyleCnt="0">
        <dgm:presLayoutVars>
          <dgm:dir/>
          <dgm:animLvl val="lvl"/>
          <dgm:resizeHandles val="exact"/>
        </dgm:presLayoutVars>
      </dgm:prSet>
      <dgm:spPr/>
      <dgm:t>
        <a:bodyPr/>
        <a:lstStyle/>
        <a:p>
          <a:endParaRPr lang="en-US"/>
        </a:p>
      </dgm:t>
    </dgm:pt>
    <dgm:pt modelId="{AFC42401-ADE5-44B3-A7D7-9B75D4FBA15D}" type="pres">
      <dgm:prSet presAssocID="{FA57CCF3-B88E-416B-8C42-DE565C114556}" presName="composite" presStyleCnt="0"/>
      <dgm:spPr/>
    </dgm:pt>
    <dgm:pt modelId="{935D4305-C16B-44D1-BE61-3AAD80719041}" type="pres">
      <dgm:prSet presAssocID="{FA57CCF3-B88E-416B-8C42-DE565C114556}" presName="parentText" presStyleLbl="alignNode1" presStyleIdx="0" presStyleCnt="3">
        <dgm:presLayoutVars>
          <dgm:chMax val="1"/>
          <dgm:bulletEnabled val="1"/>
        </dgm:presLayoutVars>
      </dgm:prSet>
      <dgm:spPr/>
      <dgm:t>
        <a:bodyPr/>
        <a:lstStyle/>
        <a:p>
          <a:endParaRPr lang="en-US"/>
        </a:p>
      </dgm:t>
    </dgm:pt>
    <dgm:pt modelId="{E3560B95-B0AA-4827-A98C-A4B8DE507959}" type="pres">
      <dgm:prSet presAssocID="{FA57CCF3-B88E-416B-8C42-DE565C114556}" presName="descendantText" presStyleLbl="alignAcc1" presStyleIdx="0" presStyleCnt="3">
        <dgm:presLayoutVars>
          <dgm:bulletEnabled val="1"/>
        </dgm:presLayoutVars>
      </dgm:prSet>
      <dgm:spPr/>
      <dgm:t>
        <a:bodyPr/>
        <a:lstStyle/>
        <a:p>
          <a:endParaRPr lang="en-US"/>
        </a:p>
      </dgm:t>
    </dgm:pt>
    <dgm:pt modelId="{D08F08E7-4CC7-4747-8CE1-4A983DFBBB04}" type="pres">
      <dgm:prSet presAssocID="{52A32089-61A2-42EB-B7F2-5EB988CEFD9D}" presName="sp" presStyleCnt="0"/>
      <dgm:spPr/>
    </dgm:pt>
    <dgm:pt modelId="{444B4151-D70C-4022-887C-451874F4B2CD}" type="pres">
      <dgm:prSet presAssocID="{28101941-2BE1-4ED8-B492-D61A11B8110E}" presName="composite" presStyleCnt="0"/>
      <dgm:spPr/>
    </dgm:pt>
    <dgm:pt modelId="{C955C099-4485-49DA-827B-779909AB45F1}" type="pres">
      <dgm:prSet presAssocID="{28101941-2BE1-4ED8-B492-D61A11B8110E}" presName="parentText" presStyleLbl="alignNode1" presStyleIdx="1" presStyleCnt="3">
        <dgm:presLayoutVars>
          <dgm:chMax val="1"/>
          <dgm:bulletEnabled val="1"/>
        </dgm:presLayoutVars>
      </dgm:prSet>
      <dgm:spPr/>
      <dgm:t>
        <a:bodyPr/>
        <a:lstStyle/>
        <a:p>
          <a:endParaRPr lang="en-US"/>
        </a:p>
      </dgm:t>
    </dgm:pt>
    <dgm:pt modelId="{452EB6D7-CDDA-475B-9E78-C8E44C10EACC}" type="pres">
      <dgm:prSet presAssocID="{28101941-2BE1-4ED8-B492-D61A11B8110E}" presName="descendantText" presStyleLbl="alignAcc1" presStyleIdx="1" presStyleCnt="3">
        <dgm:presLayoutVars>
          <dgm:bulletEnabled val="1"/>
        </dgm:presLayoutVars>
      </dgm:prSet>
      <dgm:spPr/>
      <dgm:t>
        <a:bodyPr/>
        <a:lstStyle/>
        <a:p>
          <a:endParaRPr lang="en-US"/>
        </a:p>
      </dgm:t>
    </dgm:pt>
    <dgm:pt modelId="{08A4FADB-40E9-48C2-835C-EFDC3ABAEE18}" type="pres">
      <dgm:prSet presAssocID="{879969DB-DC18-4AAF-BDDD-B7235F61BF2A}" presName="sp" presStyleCnt="0"/>
      <dgm:spPr/>
    </dgm:pt>
    <dgm:pt modelId="{55A51CA8-D1CD-421F-AD2D-1028DC8D70E8}" type="pres">
      <dgm:prSet presAssocID="{A234D074-DC4D-4810-B988-E490EBCCBDB9}" presName="composite" presStyleCnt="0"/>
      <dgm:spPr/>
    </dgm:pt>
    <dgm:pt modelId="{1240F320-4061-40CF-BF8A-0BEA5E771C6E}" type="pres">
      <dgm:prSet presAssocID="{A234D074-DC4D-4810-B988-E490EBCCBDB9}" presName="parentText" presStyleLbl="alignNode1" presStyleIdx="2" presStyleCnt="3">
        <dgm:presLayoutVars>
          <dgm:chMax val="1"/>
          <dgm:bulletEnabled val="1"/>
        </dgm:presLayoutVars>
      </dgm:prSet>
      <dgm:spPr/>
      <dgm:t>
        <a:bodyPr/>
        <a:lstStyle/>
        <a:p>
          <a:endParaRPr lang="en-US"/>
        </a:p>
      </dgm:t>
    </dgm:pt>
    <dgm:pt modelId="{AF8E18FD-C956-46A4-91C0-5678DC4B33A7}" type="pres">
      <dgm:prSet presAssocID="{A234D074-DC4D-4810-B988-E490EBCCBDB9}" presName="descendantText" presStyleLbl="alignAcc1" presStyleIdx="2" presStyleCnt="3" custLinFactNeighborX="1198" custLinFactNeighborY="-169">
        <dgm:presLayoutVars>
          <dgm:bulletEnabled val="1"/>
        </dgm:presLayoutVars>
      </dgm:prSet>
      <dgm:spPr/>
      <dgm:t>
        <a:bodyPr/>
        <a:lstStyle/>
        <a:p>
          <a:endParaRPr lang="en-US"/>
        </a:p>
      </dgm:t>
    </dgm:pt>
  </dgm:ptLst>
  <dgm:cxnLst>
    <dgm:cxn modelId="{B53573B4-0EA3-4BC5-B44B-4588B95BF5F8}" type="presOf" srcId="{A234D074-DC4D-4810-B988-E490EBCCBDB9}" destId="{1240F320-4061-40CF-BF8A-0BEA5E771C6E}" srcOrd="0" destOrd="0" presId="urn:microsoft.com/office/officeart/2005/8/layout/chevron2"/>
    <dgm:cxn modelId="{A1D83136-1A71-46E5-83B4-FD7885E657D3}" srcId="{94F91AAE-F0AF-49AF-8607-23A98E6695D3}" destId="{28101941-2BE1-4ED8-B492-D61A11B8110E}" srcOrd="1" destOrd="0" parTransId="{B87AF42F-331F-42F5-B39C-0DF81BFDE251}" sibTransId="{879969DB-DC18-4AAF-BDDD-B7235F61BF2A}"/>
    <dgm:cxn modelId="{75D4CDCD-FB8A-4A9C-A825-5C9DA04FD435}" srcId="{28101941-2BE1-4ED8-B492-D61A11B8110E}" destId="{7F1C0B41-2F85-4BEA-9D8B-694422C677C4}" srcOrd="0" destOrd="0" parTransId="{727BACBA-5505-45A7-ADE0-8D04E3A483C4}" sibTransId="{ED68A470-50C2-475B-AC46-2714CD7F721C}"/>
    <dgm:cxn modelId="{9D0B86F3-9DDD-4D0B-95DB-9CF6A6BF72E4}" srcId="{A234D074-DC4D-4810-B988-E490EBCCBDB9}" destId="{7B692D02-39C0-4327-BF94-750E753E08C6}" srcOrd="0" destOrd="0" parTransId="{AD9A6FC3-13A4-4A8F-BB6E-3B6BE556AED0}" sibTransId="{3AB64300-41E6-4739-AF48-F7C542FFE05B}"/>
    <dgm:cxn modelId="{E077519B-503A-45A3-B1A4-B978E117F2CD}" type="presOf" srcId="{7B692D02-39C0-4327-BF94-750E753E08C6}" destId="{AF8E18FD-C956-46A4-91C0-5678DC4B33A7}" srcOrd="0" destOrd="0" presId="urn:microsoft.com/office/officeart/2005/8/layout/chevron2"/>
    <dgm:cxn modelId="{09E3318A-C0EF-4960-A0FF-86D896E3EE2B}" type="presOf" srcId="{F7E905C1-0DFC-4FA5-BEA0-6BFCBEC60CD0}" destId="{E3560B95-B0AA-4827-A98C-A4B8DE507959}" srcOrd="0" destOrd="0" presId="urn:microsoft.com/office/officeart/2005/8/layout/chevron2"/>
    <dgm:cxn modelId="{F68D1556-1EBC-4D3F-8DA4-079C226368A5}" type="presOf" srcId="{28101941-2BE1-4ED8-B492-D61A11B8110E}" destId="{C955C099-4485-49DA-827B-779909AB45F1}" srcOrd="0" destOrd="0" presId="urn:microsoft.com/office/officeart/2005/8/layout/chevron2"/>
    <dgm:cxn modelId="{E5FA82AC-CD19-4D6F-A733-8463981ABE7F}" srcId="{94F91AAE-F0AF-49AF-8607-23A98E6695D3}" destId="{A234D074-DC4D-4810-B988-E490EBCCBDB9}" srcOrd="2" destOrd="0" parTransId="{8B2E72A3-4507-4E7F-B9E7-17140030816E}" sibTransId="{59C0C661-B664-4CA2-B7A0-9F7F83ECB03E}"/>
    <dgm:cxn modelId="{9B60BF94-9475-4535-A3B4-41AC620FCBEB}" type="presOf" srcId="{7F1C0B41-2F85-4BEA-9D8B-694422C677C4}" destId="{452EB6D7-CDDA-475B-9E78-C8E44C10EACC}" srcOrd="0" destOrd="0" presId="urn:microsoft.com/office/officeart/2005/8/layout/chevron2"/>
    <dgm:cxn modelId="{F63EC44F-6220-4202-B4E9-E157A5016C0B}" type="presOf" srcId="{94F91AAE-F0AF-49AF-8607-23A98E6695D3}" destId="{8034E45C-1D60-4D47-868A-6E2B873777CC}" srcOrd="0" destOrd="0" presId="urn:microsoft.com/office/officeart/2005/8/layout/chevron2"/>
    <dgm:cxn modelId="{053760AD-C554-4676-A68E-6BA7F8042D61}" type="presOf" srcId="{FA57CCF3-B88E-416B-8C42-DE565C114556}" destId="{935D4305-C16B-44D1-BE61-3AAD80719041}" srcOrd="0" destOrd="0" presId="urn:microsoft.com/office/officeart/2005/8/layout/chevron2"/>
    <dgm:cxn modelId="{A0AB526B-9263-4D50-9D94-141C9F00623E}" srcId="{FA57CCF3-B88E-416B-8C42-DE565C114556}" destId="{F7E905C1-0DFC-4FA5-BEA0-6BFCBEC60CD0}" srcOrd="0" destOrd="0" parTransId="{61EA1802-6F9D-4230-9A3F-DD0686EF663F}" sibTransId="{342328F8-EEAF-4F71-9430-D8C61DDE612F}"/>
    <dgm:cxn modelId="{BA57A457-9FBD-4CB9-98AE-20F3186ECFC1}" srcId="{94F91AAE-F0AF-49AF-8607-23A98E6695D3}" destId="{FA57CCF3-B88E-416B-8C42-DE565C114556}" srcOrd="0" destOrd="0" parTransId="{D3114FCF-39F0-4EE6-921A-9295B46CE2B9}" sibTransId="{52A32089-61A2-42EB-B7F2-5EB988CEFD9D}"/>
    <dgm:cxn modelId="{C59D31B1-0C50-4B60-8CE1-EC1D8860ACD8}" type="presParOf" srcId="{8034E45C-1D60-4D47-868A-6E2B873777CC}" destId="{AFC42401-ADE5-44B3-A7D7-9B75D4FBA15D}" srcOrd="0" destOrd="0" presId="urn:microsoft.com/office/officeart/2005/8/layout/chevron2"/>
    <dgm:cxn modelId="{A001EE77-CDE7-432D-A5EF-E3E05D606BA9}" type="presParOf" srcId="{AFC42401-ADE5-44B3-A7D7-9B75D4FBA15D}" destId="{935D4305-C16B-44D1-BE61-3AAD80719041}" srcOrd="0" destOrd="0" presId="urn:microsoft.com/office/officeart/2005/8/layout/chevron2"/>
    <dgm:cxn modelId="{A4E9C619-0AC1-4B94-97F1-7D50982DB5BC}" type="presParOf" srcId="{AFC42401-ADE5-44B3-A7D7-9B75D4FBA15D}" destId="{E3560B95-B0AA-4827-A98C-A4B8DE507959}" srcOrd="1" destOrd="0" presId="urn:microsoft.com/office/officeart/2005/8/layout/chevron2"/>
    <dgm:cxn modelId="{CE4D470E-4F29-420B-957F-B4FC00C082F0}" type="presParOf" srcId="{8034E45C-1D60-4D47-868A-6E2B873777CC}" destId="{D08F08E7-4CC7-4747-8CE1-4A983DFBBB04}" srcOrd="1" destOrd="0" presId="urn:microsoft.com/office/officeart/2005/8/layout/chevron2"/>
    <dgm:cxn modelId="{EE10F9E9-47E7-43CC-8858-64B0CF89CEFF}" type="presParOf" srcId="{8034E45C-1D60-4D47-868A-6E2B873777CC}" destId="{444B4151-D70C-4022-887C-451874F4B2CD}" srcOrd="2" destOrd="0" presId="urn:microsoft.com/office/officeart/2005/8/layout/chevron2"/>
    <dgm:cxn modelId="{F490A112-7011-483D-B28B-44E22153C9C8}" type="presParOf" srcId="{444B4151-D70C-4022-887C-451874F4B2CD}" destId="{C955C099-4485-49DA-827B-779909AB45F1}" srcOrd="0" destOrd="0" presId="urn:microsoft.com/office/officeart/2005/8/layout/chevron2"/>
    <dgm:cxn modelId="{09404E3E-D597-4D97-A25B-7D495B1F7AB9}" type="presParOf" srcId="{444B4151-D70C-4022-887C-451874F4B2CD}" destId="{452EB6D7-CDDA-475B-9E78-C8E44C10EACC}" srcOrd="1" destOrd="0" presId="urn:microsoft.com/office/officeart/2005/8/layout/chevron2"/>
    <dgm:cxn modelId="{A86C6493-40B2-43D0-B3B6-F5B4B7346864}" type="presParOf" srcId="{8034E45C-1D60-4D47-868A-6E2B873777CC}" destId="{08A4FADB-40E9-48C2-835C-EFDC3ABAEE18}" srcOrd="3" destOrd="0" presId="urn:microsoft.com/office/officeart/2005/8/layout/chevron2"/>
    <dgm:cxn modelId="{D1D6353A-438B-447F-BC9B-FC6D5D3C077B}" type="presParOf" srcId="{8034E45C-1D60-4D47-868A-6E2B873777CC}" destId="{55A51CA8-D1CD-421F-AD2D-1028DC8D70E8}" srcOrd="4" destOrd="0" presId="urn:microsoft.com/office/officeart/2005/8/layout/chevron2"/>
    <dgm:cxn modelId="{404C1EBF-6C76-4D1C-B0F1-BE68A0C2D5E7}" type="presParOf" srcId="{55A51CA8-D1CD-421F-AD2D-1028DC8D70E8}" destId="{1240F320-4061-40CF-BF8A-0BEA5E771C6E}" srcOrd="0" destOrd="0" presId="urn:microsoft.com/office/officeart/2005/8/layout/chevron2"/>
    <dgm:cxn modelId="{5A65E48D-9CF5-4D7E-9B28-9F1B65FA54FB}" type="presParOf" srcId="{55A51CA8-D1CD-421F-AD2D-1028DC8D70E8}" destId="{AF8E18FD-C956-46A4-91C0-5678DC4B33A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D9CABD-CB18-4AB9-8796-D1B524CD1F93}"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E2866734-442C-4BBA-88AB-7A97C144F854}">
      <dgm:prSet phldrT="[Text]" custT="1"/>
      <dgm:spPr/>
      <dgm:t>
        <a:bodyPr/>
        <a:lstStyle/>
        <a:p>
          <a:r>
            <a:rPr lang="en-US" sz="2800" b="1" dirty="0" smtClean="0"/>
            <a:t>Standard</a:t>
          </a:r>
          <a:endParaRPr lang="en-US" sz="2800" b="1" dirty="0"/>
        </a:p>
      </dgm:t>
    </dgm:pt>
    <dgm:pt modelId="{96245981-2181-486F-8264-7EA766F8F97A}" type="parTrans" cxnId="{1FFCC124-8897-46C9-91EA-5331F6E0C98C}">
      <dgm:prSet/>
      <dgm:spPr/>
      <dgm:t>
        <a:bodyPr/>
        <a:lstStyle/>
        <a:p>
          <a:endParaRPr lang="en-US"/>
        </a:p>
      </dgm:t>
    </dgm:pt>
    <dgm:pt modelId="{3696A982-2851-4C86-9673-7537305FD30A}" type="sibTrans" cxnId="{1FFCC124-8897-46C9-91EA-5331F6E0C98C}">
      <dgm:prSet/>
      <dgm:spPr/>
      <dgm:t>
        <a:bodyPr/>
        <a:lstStyle/>
        <a:p>
          <a:endParaRPr lang="en-US"/>
        </a:p>
      </dgm:t>
    </dgm:pt>
    <dgm:pt modelId="{02A4BBC2-2D60-423D-B2FE-35C66730FE55}">
      <dgm:prSet phldrT="[Text]" custT="1"/>
      <dgm:spPr/>
      <dgm:t>
        <a:bodyPr/>
        <a:lstStyle/>
        <a:p>
          <a:r>
            <a:rPr lang="en-US" sz="1600" b="0" dirty="0" smtClean="0"/>
            <a:t>Can you please describe a major </a:t>
          </a:r>
          <a:r>
            <a:rPr lang="en-US" sz="1600" b="0" dirty="0" smtClean="0"/>
            <a:t>service accomplishment </a:t>
          </a:r>
          <a:r>
            <a:rPr lang="en-US" sz="1600" b="0" dirty="0" smtClean="0"/>
            <a:t>you believe represents your best work?</a:t>
          </a:r>
          <a:endParaRPr lang="en-US" sz="1600" dirty="0"/>
        </a:p>
      </dgm:t>
    </dgm:pt>
    <dgm:pt modelId="{21504E6F-A6A3-479A-9E45-8360B3F48BFE}" type="parTrans" cxnId="{649EFF95-82E5-4DA2-AB7F-22F21BCDE0D7}">
      <dgm:prSet/>
      <dgm:spPr/>
      <dgm:t>
        <a:bodyPr/>
        <a:lstStyle/>
        <a:p>
          <a:endParaRPr lang="en-US"/>
        </a:p>
      </dgm:t>
    </dgm:pt>
    <dgm:pt modelId="{420481ED-C0D0-471E-BFA6-87DB900369F4}" type="sibTrans" cxnId="{649EFF95-82E5-4DA2-AB7F-22F21BCDE0D7}">
      <dgm:prSet/>
      <dgm:spPr/>
      <dgm:t>
        <a:bodyPr/>
        <a:lstStyle/>
        <a:p>
          <a:endParaRPr lang="en-US"/>
        </a:p>
      </dgm:t>
    </dgm:pt>
    <dgm:pt modelId="{7CB2FFA7-DFD5-463F-AD87-B7B6CD69336D}">
      <dgm:prSet phldrT="[Text]" custT="1"/>
      <dgm:spPr/>
      <dgm:t>
        <a:bodyPr/>
        <a:lstStyle/>
        <a:p>
          <a:r>
            <a:rPr lang="en-US" sz="2800" b="1" dirty="0" smtClean="0"/>
            <a:t>Entry Level</a:t>
          </a:r>
          <a:endParaRPr lang="en-US" sz="2800" b="1" dirty="0"/>
        </a:p>
      </dgm:t>
    </dgm:pt>
    <dgm:pt modelId="{71ECD156-CE38-416F-8AD3-6FE8A72E44A6}" type="parTrans" cxnId="{62D323FD-DA87-47B4-ACC6-739BF509EFD1}">
      <dgm:prSet/>
      <dgm:spPr/>
      <dgm:t>
        <a:bodyPr/>
        <a:lstStyle/>
        <a:p>
          <a:endParaRPr lang="en-US"/>
        </a:p>
      </dgm:t>
    </dgm:pt>
    <dgm:pt modelId="{89E8CF78-2C7E-418E-B59A-CF4215F87546}" type="sibTrans" cxnId="{62D323FD-DA87-47B4-ACC6-739BF509EFD1}">
      <dgm:prSet/>
      <dgm:spPr/>
      <dgm:t>
        <a:bodyPr/>
        <a:lstStyle/>
        <a:p>
          <a:endParaRPr lang="en-US"/>
        </a:p>
      </dgm:t>
    </dgm:pt>
    <dgm:pt modelId="{0FCB06FB-50DC-4A36-B577-4CBC89498BA6}">
      <dgm:prSet phldrT="[Text]" custT="1"/>
      <dgm:spPr/>
      <dgm:t>
        <a:bodyPr/>
        <a:lstStyle/>
        <a:p>
          <a:r>
            <a:rPr lang="en-US" sz="1600" b="0" dirty="0" smtClean="0"/>
            <a:t>Can you please describe a project or task you were involved in that really exceeded expectations?</a:t>
          </a:r>
          <a:endParaRPr lang="en-US" sz="1600" dirty="0"/>
        </a:p>
      </dgm:t>
    </dgm:pt>
    <dgm:pt modelId="{8CA80344-6BA8-4335-AF54-39BB711371EA}" type="parTrans" cxnId="{E9337AC1-00AE-49B7-B60F-8952BE1CA0BE}">
      <dgm:prSet/>
      <dgm:spPr/>
      <dgm:t>
        <a:bodyPr/>
        <a:lstStyle/>
        <a:p>
          <a:endParaRPr lang="en-US"/>
        </a:p>
      </dgm:t>
    </dgm:pt>
    <dgm:pt modelId="{BE97729B-9F54-449C-98D7-3A1B02D14EB8}" type="sibTrans" cxnId="{E9337AC1-00AE-49B7-B60F-8952BE1CA0BE}">
      <dgm:prSet/>
      <dgm:spPr/>
      <dgm:t>
        <a:bodyPr/>
        <a:lstStyle/>
        <a:p>
          <a:endParaRPr lang="en-US"/>
        </a:p>
      </dgm:t>
    </dgm:pt>
    <dgm:pt modelId="{F716533A-419E-4C8E-BE4A-1C662B05885C}">
      <dgm:prSet phldrT="[Text]" custT="1"/>
      <dgm:spPr/>
      <dgm:t>
        <a:bodyPr/>
        <a:lstStyle/>
        <a:p>
          <a:r>
            <a:rPr lang="en-US" sz="2800" b="1" dirty="0" smtClean="0"/>
            <a:t>Team Skills</a:t>
          </a:r>
          <a:endParaRPr lang="en-US" sz="2800" b="1" dirty="0"/>
        </a:p>
      </dgm:t>
    </dgm:pt>
    <dgm:pt modelId="{4DD73EF8-20D0-4F62-A0D9-10D86D7E93A1}" type="parTrans" cxnId="{13FB833B-A1C8-4F9D-9D08-E31352AC1C1C}">
      <dgm:prSet/>
      <dgm:spPr/>
      <dgm:t>
        <a:bodyPr/>
        <a:lstStyle/>
        <a:p>
          <a:endParaRPr lang="en-US"/>
        </a:p>
      </dgm:t>
    </dgm:pt>
    <dgm:pt modelId="{3F8C3334-5FDA-4340-8EC4-6C0540DD4A2B}" type="sibTrans" cxnId="{13FB833B-A1C8-4F9D-9D08-E31352AC1C1C}">
      <dgm:prSet/>
      <dgm:spPr/>
      <dgm:t>
        <a:bodyPr/>
        <a:lstStyle/>
        <a:p>
          <a:endParaRPr lang="en-US"/>
        </a:p>
      </dgm:t>
    </dgm:pt>
    <dgm:pt modelId="{26C524FA-783E-4CFC-B4AD-82C8AFE1BC58}">
      <dgm:prSet phldrT="[Text]" custT="1"/>
      <dgm:spPr/>
      <dgm:t>
        <a:bodyPr/>
        <a:lstStyle/>
        <a:p>
          <a:r>
            <a:rPr lang="en-US" sz="1600" b="0" dirty="0" smtClean="0"/>
            <a:t>Can you please describe a major team accomplishment you believe represents a great example of you leading, building or working as a team?</a:t>
          </a:r>
          <a:endParaRPr lang="en-US" sz="1600" dirty="0"/>
        </a:p>
      </dgm:t>
    </dgm:pt>
    <dgm:pt modelId="{EACC9353-3250-4D2E-913A-D7A3B1BB1003}" type="parTrans" cxnId="{6A8E0F3F-3F16-4813-A5EB-F6FFD4F073A2}">
      <dgm:prSet/>
      <dgm:spPr/>
      <dgm:t>
        <a:bodyPr/>
        <a:lstStyle/>
        <a:p>
          <a:endParaRPr lang="en-US"/>
        </a:p>
      </dgm:t>
    </dgm:pt>
    <dgm:pt modelId="{1976FECE-9C41-47FA-A4C3-6A3A90BC7050}" type="sibTrans" cxnId="{6A8E0F3F-3F16-4813-A5EB-F6FFD4F073A2}">
      <dgm:prSet/>
      <dgm:spPr/>
      <dgm:t>
        <a:bodyPr/>
        <a:lstStyle/>
        <a:p>
          <a:endParaRPr lang="en-US"/>
        </a:p>
      </dgm:t>
    </dgm:pt>
    <dgm:pt modelId="{0056FD86-3749-4ACC-947A-EA5715060D3C}">
      <dgm:prSet custT="1"/>
      <dgm:spPr/>
      <dgm:t>
        <a:bodyPr/>
        <a:lstStyle/>
        <a:p>
          <a:r>
            <a:rPr lang="en-US" sz="1600" b="0" dirty="0" smtClean="0">
              <a:solidFill>
                <a:schemeClr val="accent2"/>
              </a:solidFill>
            </a:rPr>
            <a:t>What was the status of the project when you got involved?</a:t>
          </a:r>
        </a:p>
      </dgm:t>
    </dgm:pt>
    <dgm:pt modelId="{258D9B43-D734-4001-9D75-A131B6289B5E}" type="parTrans" cxnId="{FC65854B-DBC7-48EB-AC54-442732E6502E}">
      <dgm:prSet/>
      <dgm:spPr/>
      <dgm:t>
        <a:bodyPr/>
        <a:lstStyle/>
        <a:p>
          <a:endParaRPr lang="en-US"/>
        </a:p>
      </dgm:t>
    </dgm:pt>
    <dgm:pt modelId="{1711D58C-088E-47F6-B617-791B69A9D312}" type="sibTrans" cxnId="{FC65854B-DBC7-48EB-AC54-442732E6502E}">
      <dgm:prSet/>
      <dgm:spPr/>
      <dgm:t>
        <a:bodyPr/>
        <a:lstStyle/>
        <a:p>
          <a:endParaRPr lang="en-US"/>
        </a:p>
      </dgm:t>
    </dgm:pt>
    <dgm:pt modelId="{9C76B966-6F2E-4261-8340-BF9D5F42B937}">
      <dgm:prSet custT="1"/>
      <dgm:spPr/>
      <dgm:t>
        <a:bodyPr/>
        <a:lstStyle/>
        <a:p>
          <a:r>
            <a:rPr lang="en-US" sz="1600" b="0" dirty="0" smtClean="0">
              <a:solidFill>
                <a:schemeClr val="accent2"/>
              </a:solidFill>
            </a:rPr>
            <a:t>What technical/ interpersonal/organizational skills were needed to accomplish this?</a:t>
          </a:r>
          <a:endParaRPr lang="en-US" sz="1600" b="0" dirty="0" smtClean="0"/>
        </a:p>
      </dgm:t>
    </dgm:pt>
    <dgm:pt modelId="{53A65BE3-0A8B-4D53-A2F1-E88D1AE1A2E5}" type="parTrans" cxnId="{EEC45A19-351B-4B4C-B86A-0BDD775961ED}">
      <dgm:prSet/>
      <dgm:spPr/>
      <dgm:t>
        <a:bodyPr/>
        <a:lstStyle/>
        <a:p>
          <a:endParaRPr lang="en-US"/>
        </a:p>
      </dgm:t>
    </dgm:pt>
    <dgm:pt modelId="{695C2006-7B2B-4CE9-860C-85E51531D875}" type="sibTrans" cxnId="{EEC45A19-351B-4B4C-B86A-0BDD775961ED}">
      <dgm:prSet/>
      <dgm:spPr/>
      <dgm:t>
        <a:bodyPr/>
        <a:lstStyle/>
        <a:p>
          <a:endParaRPr lang="en-US"/>
        </a:p>
      </dgm:t>
    </dgm:pt>
    <dgm:pt modelId="{3CDF5944-D61C-4C69-B5BB-F2523177D3C6}">
      <dgm:prSet custT="1"/>
      <dgm:spPr/>
      <dgm:t>
        <a:bodyPr/>
        <a:lstStyle/>
        <a:p>
          <a:r>
            <a:rPr lang="en-US" sz="1600" b="0" dirty="0" smtClean="0">
              <a:solidFill>
                <a:schemeClr val="accent2"/>
              </a:solidFill>
            </a:rPr>
            <a:t>Describe the planning process, your role in it and how the plan was met.</a:t>
          </a:r>
        </a:p>
      </dgm:t>
    </dgm:pt>
    <dgm:pt modelId="{D1FE7B1D-671E-4A22-89ED-66F677C95B33}" type="parTrans" cxnId="{D4A7AC1D-9126-410F-A7DE-E58775F8D356}">
      <dgm:prSet/>
      <dgm:spPr/>
      <dgm:t>
        <a:bodyPr/>
        <a:lstStyle/>
        <a:p>
          <a:endParaRPr lang="en-US"/>
        </a:p>
      </dgm:t>
    </dgm:pt>
    <dgm:pt modelId="{734BB6BA-01D1-49E1-9D14-B819E32BF8DF}" type="sibTrans" cxnId="{D4A7AC1D-9126-410F-A7DE-E58775F8D356}">
      <dgm:prSet/>
      <dgm:spPr/>
      <dgm:t>
        <a:bodyPr/>
        <a:lstStyle/>
        <a:p>
          <a:endParaRPr lang="en-US"/>
        </a:p>
      </dgm:t>
    </dgm:pt>
    <dgm:pt modelId="{5B13822C-6220-4675-AA7B-DDE1A48E9520}">
      <dgm:prSet custT="1"/>
      <dgm:spPr/>
      <dgm:t>
        <a:bodyPr/>
        <a:lstStyle/>
        <a:p>
          <a:r>
            <a:rPr lang="en-US" sz="1600" b="0" dirty="0" smtClean="0">
              <a:solidFill>
                <a:schemeClr val="accent2"/>
              </a:solidFill>
            </a:rPr>
            <a:t>Share an example of when you took initiative and why. What was the result?</a:t>
          </a:r>
        </a:p>
      </dgm:t>
    </dgm:pt>
    <dgm:pt modelId="{1879FD0A-B6E0-47D5-8C1E-82B28766F8F8}" type="parTrans" cxnId="{17BE8F96-011C-4BAA-A426-5379F5AEF11E}">
      <dgm:prSet/>
      <dgm:spPr/>
      <dgm:t>
        <a:bodyPr/>
        <a:lstStyle/>
        <a:p>
          <a:endParaRPr lang="en-US"/>
        </a:p>
      </dgm:t>
    </dgm:pt>
    <dgm:pt modelId="{4283E511-1E20-4497-8E89-B2FB3A81CACC}" type="sibTrans" cxnId="{17BE8F96-011C-4BAA-A426-5379F5AEF11E}">
      <dgm:prSet/>
      <dgm:spPr/>
      <dgm:t>
        <a:bodyPr/>
        <a:lstStyle/>
        <a:p>
          <a:endParaRPr lang="en-US"/>
        </a:p>
      </dgm:t>
    </dgm:pt>
    <dgm:pt modelId="{6B0E2704-0D79-4164-8E48-1AC46CD9F410}">
      <dgm:prSet custT="1"/>
      <dgm:spPr/>
      <dgm:t>
        <a:bodyPr/>
        <a:lstStyle/>
        <a:p>
          <a:r>
            <a:rPr lang="en-US" sz="1600" b="0" dirty="0" smtClean="0">
              <a:solidFill>
                <a:schemeClr val="accent2"/>
              </a:solidFill>
            </a:rPr>
            <a:t>Describe the environment, the pace, resources available and the expectations.</a:t>
          </a:r>
        </a:p>
      </dgm:t>
    </dgm:pt>
    <dgm:pt modelId="{131B71E2-BC80-4301-B107-B328B558CC45}" type="parTrans" cxnId="{F3BB7F36-76DC-4B62-842E-75DCCFD82D37}">
      <dgm:prSet/>
      <dgm:spPr/>
      <dgm:t>
        <a:bodyPr/>
        <a:lstStyle/>
        <a:p>
          <a:endParaRPr lang="en-US"/>
        </a:p>
      </dgm:t>
    </dgm:pt>
    <dgm:pt modelId="{CA0D487B-63E3-46A5-8A69-4BC8E3757563}" type="sibTrans" cxnId="{F3BB7F36-76DC-4B62-842E-75DCCFD82D37}">
      <dgm:prSet/>
      <dgm:spPr/>
      <dgm:t>
        <a:bodyPr/>
        <a:lstStyle/>
        <a:p>
          <a:endParaRPr lang="en-US"/>
        </a:p>
      </dgm:t>
    </dgm:pt>
    <dgm:pt modelId="{29052398-7A2B-4AC6-B4BB-5A0F55FC16FA}">
      <dgm:prSet custT="1"/>
      <dgm:spPr/>
      <dgm:t>
        <a:bodyPr/>
        <a:lstStyle/>
        <a:p>
          <a:r>
            <a:rPr lang="en-US" sz="1600" b="0" dirty="0" smtClean="0">
              <a:solidFill>
                <a:schemeClr val="accent2"/>
              </a:solidFill>
            </a:rPr>
            <a:t>How did you have to influence or persuade others to get things done?</a:t>
          </a:r>
        </a:p>
      </dgm:t>
    </dgm:pt>
    <dgm:pt modelId="{678609BF-7991-478D-95FE-C657FA828CB5}" type="parTrans" cxnId="{90BC85AB-F072-441A-90C8-E2B907F0F333}">
      <dgm:prSet/>
      <dgm:spPr/>
      <dgm:t>
        <a:bodyPr/>
        <a:lstStyle/>
        <a:p>
          <a:endParaRPr lang="en-US"/>
        </a:p>
      </dgm:t>
    </dgm:pt>
    <dgm:pt modelId="{782F9F8F-4E44-4D91-BFEF-1D6EC92E2540}" type="sibTrans" cxnId="{90BC85AB-F072-441A-90C8-E2B907F0F333}">
      <dgm:prSet/>
      <dgm:spPr/>
      <dgm:t>
        <a:bodyPr/>
        <a:lstStyle/>
        <a:p>
          <a:endParaRPr lang="en-US"/>
        </a:p>
      </dgm:t>
    </dgm:pt>
    <dgm:pt modelId="{A8086E54-07CB-4D9C-8EAB-D4994FA31FC7}" type="pres">
      <dgm:prSet presAssocID="{6CD9CABD-CB18-4AB9-8796-D1B524CD1F93}" presName="Name0" presStyleCnt="0">
        <dgm:presLayoutVars>
          <dgm:chMax/>
          <dgm:chPref val="3"/>
          <dgm:dir/>
          <dgm:animOne val="branch"/>
          <dgm:animLvl val="lvl"/>
        </dgm:presLayoutVars>
      </dgm:prSet>
      <dgm:spPr/>
      <dgm:t>
        <a:bodyPr/>
        <a:lstStyle/>
        <a:p>
          <a:endParaRPr lang="en-US"/>
        </a:p>
      </dgm:t>
    </dgm:pt>
    <dgm:pt modelId="{27B6273B-C28C-4CE4-8554-0DCB2BF296B5}" type="pres">
      <dgm:prSet presAssocID="{E2866734-442C-4BBA-88AB-7A97C144F854}" presName="composite" presStyleCnt="0"/>
      <dgm:spPr/>
    </dgm:pt>
    <dgm:pt modelId="{B4F4FF92-A1D1-4CCB-9C51-BF9AA95C6FEA}" type="pres">
      <dgm:prSet presAssocID="{E2866734-442C-4BBA-88AB-7A97C144F854}" presName="FirstChild" presStyleLbl="revTx" presStyleIdx="0" presStyleCnt="6">
        <dgm:presLayoutVars>
          <dgm:chMax val="0"/>
          <dgm:chPref val="0"/>
          <dgm:bulletEnabled val="1"/>
        </dgm:presLayoutVars>
      </dgm:prSet>
      <dgm:spPr/>
      <dgm:t>
        <a:bodyPr/>
        <a:lstStyle/>
        <a:p>
          <a:endParaRPr lang="en-US"/>
        </a:p>
      </dgm:t>
    </dgm:pt>
    <dgm:pt modelId="{F15B6805-20C8-4204-B919-892A8CC04072}" type="pres">
      <dgm:prSet presAssocID="{E2866734-442C-4BBA-88AB-7A97C144F854}" presName="Parent" presStyleLbl="alignNode1" presStyleIdx="0" presStyleCnt="3">
        <dgm:presLayoutVars>
          <dgm:chMax val="3"/>
          <dgm:chPref val="3"/>
          <dgm:bulletEnabled val="1"/>
        </dgm:presLayoutVars>
      </dgm:prSet>
      <dgm:spPr/>
      <dgm:t>
        <a:bodyPr/>
        <a:lstStyle/>
        <a:p>
          <a:endParaRPr lang="en-US"/>
        </a:p>
      </dgm:t>
    </dgm:pt>
    <dgm:pt modelId="{EFC06D07-236A-4678-9E00-7363572573DB}" type="pres">
      <dgm:prSet presAssocID="{E2866734-442C-4BBA-88AB-7A97C144F854}" presName="Accent" presStyleLbl="parChTrans1D1" presStyleIdx="0" presStyleCnt="3"/>
      <dgm:spPr/>
      <dgm:t>
        <a:bodyPr/>
        <a:lstStyle/>
        <a:p>
          <a:endParaRPr lang="en-US"/>
        </a:p>
      </dgm:t>
    </dgm:pt>
    <dgm:pt modelId="{2ECABFB8-1F03-42ED-B40B-1061AF69A4DA}" type="pres">
      <dgm:prSet presAssocID="{E2866734-442C-4BBA-88AB-7A97C144F854}" presName="Child" presStyleLbl="revTx" presStyleIdx="1" presStyleCnt="6" custScaleY="57412">
        <dgm:presLayoutVars>
          <dgm:chMax val="0"/>
          <dgm:chPref val="0"/>
          <dgm:bulletEnabled val="1"/>
        </dgm:presLayoutVars>
      </dgm:prSet>
      <dgm:spPr/>
      <dgm:t>
        <a:bodyPr/>
        <a:lstStyle/>
        <a:p>
          <a:endParaRPr lang="en-US"/>
        </a:p>
      </dgm:t>
    </dgm:pt>
    <dgm:pt modelId="{0AD24F39-E7A0-4B99-8414-301EAB2B60CC}" type="pres">
      <dgm:prSet presAssocID="{3696A982-2851-4C86-9673-7537305FD30A}" presName="sibTrans" presStyleCnt="0"/>
      <dgm:spPr/>
    </dgm:pt>
    <dgm:pt modelId="{325FBBDF-24E3-4670-B0AD-CC61BC05A5D8}" type="pres">
      <dgm:prSet presAssocID="{7CB2FFA7-DFD5-463F-AD87-B7B6CD69336D}" presName="composite" presStyleCnt="0"/>
      <dgm:spPr/>
    </dgm:pt>
    <dgm:pt modelId="{2B023C12-4872-4872-BFF6-1DFD6735EC7D}" type="pres">
      <dgm:prSet presAssocID="{7CB2FFA7-DFD5-463F-AD87-B7B6CD69336D}" presName="FirstChild" presStyleLbl="revTx" presStyleIdx="2" presStyleCnt="6">
        <dgm:presLayoutVars>
          <dgm:chMax val="0"/>
          <dgm:chPref val="0"/>
          <dgm:bulletEnabled val="1"/>
        </dgm:presLayoutVars>
      </dgm:prSet>
      <dgm:spPr/>
      <dgm:t>
        <a:bodyPr/>
        <a:lstStyle/>
        <a:p>
          <a:endParaRPr lang="en-US"/>
        </a:p>
      </dgm:t>
    </dgm:pt>
    <dgm:pt modelId="{D2EB12F4-2877-4F5B-9FEA-1C3BBFF2676D}" type="pres">
      <dgm:prSet presAssocID="{7CB2FFA7-DFD5-463F-AD87-B7B6CD69336D}" presName="Parent" presStyleLbl="alignNode1" presStyleIdx="1" presStyleCnt="3">
        <dgm:presLayoutVars>
          <dgm:chMax val="3"/>
          <dgm:chPref val="3"/>
          <dgm:bulletEnabled val="1"/>
        </dgm:presLayoutVars>
      </dgm:prSet>
      <dgm:spPr/>
      <dgm:t>
        <a:bodyPr/>
        <a:lstStyle/>
        <a:p>
          <a:endParaRPr lang="en-US"/>
        </a:p>
      </dgm:t>
    </dgm:pt>
    <dgm:pt modelId="{BBB03064-6AE1-4B54-AF89-AED96405C8DF}" type="pres">
      <dgm:prSet presAssocID="{7CB2FFA7-DFD5-463F-AD87-B7B6CD69336D}" presName="Accent" presStyleLbl="parChTrans1D1" presStyleIdx="1" presStyleCnt="3"/>
      <dgm:spPr/>
      <dgm:t>
        <a:bodyPr/>
        <a:lstStyle/>
        <a:p>
          <a:endParaRPr lang="en-US"/>
        </a:p>
      </dgm:t>
    </dgm:pt>
    <dgm:pt modelId="{75F6BB96-D8B7-4148-86E5-0EF19B81C585}" type="pres">
      <dgm:prSet presAssocID="{7CB2FFA7-DFD5-463F-AD87-B7B6CD69336D}" presName="Child" presStyleLbl="revTx" presStyleIdx="3" presStyleCnt="6" custScaleY="58731">
        <dgm:presLayoutVars>
          <dgm:chMax val="0"/>
          <dgm:chPref val="0"/>
          <dgm:bulletEnabled val="1"/>
        </dgm:presLayoutVars>
      </dgm:prSet>
      <dgm:spPr/>
      <dgm:t>
        <a:bodyPr/>
        <a:lstStyle/>
        <a:p>
          <a:endParaRPr lang="en-US"/>
        </a:p>
      </dgm:t>
    </dgm:pt>
    <dgm:pt modelId="{04142BEE-2953-4414-ADA5-D3F822173461}" type="pres">
      <dgm:prSet presAssocID="{89E8CF78-2C7E-418E-B59A-CF4215F87546}" presName="sibTrans" presStyleCnt="0"/>
      <dgm:spPr/>
    </dgm:pt>
    <dgm:pt modelId="{1E5D2840-E58F-4AC6-9BD2-B554E6F9A41B}" type="pres">
      <dgm:prSet presAssocID="{F716533A-419E-4C8E-BE4A-1C662B05885C}" presName="composite" presStyleCnt="0"/>
      <dgm:spPr/>
    </dgm:pt>
    <dgm:pt modelId="{50C6F908-545A-4FA4-88E8-C0C5D745081D}" type="pres">
      <dgm:prSet presAssocID="{F716533A-419E-4C8E-BE4A-1C662B05885C}" presName="FirstChild" presStyleLbl="revTx" presStyleIdx="4" presStyleCnt="6">
        <dgm:presLayoutVars>
          <dgm:chMax val="0"/>
          <dgm:chPref val="0"/>
          <dgm:bulletEnabled val="1"/>
        </dgm:presLayoutVars>
      </dgm:prSet>
      <dgm:spPr/>
      <dgm:t>
        <a:bodyPr/>
        <a:lstStyle/>
        <a:p>
          <a:endParaRPr lang="en-US"/>
        </a:p>
      </dgm:t>
    </dgm:pt>
    <dgm:pt modelId="{C8726D28-116A-4C43-95C5-DC53DA193648}" type="pres">
      <dgm:prSet presAssocID="{F716533A-419E-4C8E-BE4A-1C662B05885C}" presName="Parent" presStyleLbl="alignNode1" presStyleIdx="2" presStyleCnt="3">
        <dgm:presLayoutVars>
          <dgm:chMax val="3"/>
          <dgm:chPref val="3"/>
          <dgm:bulletEnabled val="1"/>
        </dgm:presLayoutVars>
      </dgm:prSet>
      <dgm:spPr/>
      <dgm:t>
        <a:bodyPr/>
        <a:lstStyle/>
        <a:p>
          <a:endParaRPr lang="en-US"/>
        </a:p>
      </dgm:t>
    </dgm:pt>
    <dgm:pt modelId="{3A9F63DB-4F6B-4358-A411-EFDEDCFBF6BA}" type="pres">
      <dgm:prSet presAssocID="{F716533A-419E-4C8E-BE4A-1C662B05885C}" presName="Accent" presStyleLbl="parChTrans1D1" presStyleIdx="2" presStyleCnt="3"/>
      <dgm:spPr/>
      <dgm:t>
        <a:bodyPr/>
        <a:lstStyle/>
        <a:p>
          <a:endParaRPr lang="en-US"/>
        </a:p>
      </dgm:t>
    </dgm:pt>
    <dgm:pt modelId="{F36D2A56-FCE1-42A1-97B8-DFCC7A398F3E}" type="pres">
      <dgm:prSet presAssocID="{F716533A-419E-4C8E-BE4A-1C662B05885C}" presName="Child" presStyleLbl="revTx" presStyleIdx="5" presStyleCnt="6" custScaleY="53311">
        <dgm:presLayoutVars>
          <dgm:chMax val="0"/>
          <dgm:chPref val="0"/>
          <dgm:bulletEnabled val="1"/>
        </dgm:presLayoutVars>
      </dgm:prSet>
      <dgm:spPr/>
      <dgm:t>
        <a:bodyPr/>
        <a:lstStyle/>
        <a:p>
          <a:endParaRPr lang="en-US"/>
        </a:p>
      </dgm:t>
    </dgm:pt>
  </dgm:ptLst>
  <dgm:cxnLst>
    <dgm:cxn modelId="{071C7E18-4FC1-4DB6-AFD6-73D41CBD943B}" type="presOf" srcId="{29052398-7A2B-4AC6-B4BB-5A0F55FC16FA}" destId="{F36D2A56-FCE1-42A1-97B8-DFCC7A398F3E}" srcOrd="0" destOrd="1" presId="urn:microsoft.com/office/officeart/2011/layout/TabList"/>
    <dgm:cxn modelId="{6D85E36B-A73C-4883-A586-1B3E7995DED2}" type="presOf" srcId="{6B0E2704-0D79-4164-8E48-1AC46CD9F410}" destId="{F36D2A56-FCE1-42A1-97B8-DFCC7A398F3E}" srcOrd="0" destOrd="0" presId="urn:microsoft.com/office/officeart/2011/layout/TabList"/>
    <dgm:cxn modelId="{C4832FC2-789B-4F2F-8128-62CD6E60B80F}" type="presOf" srcId="{7CB2FFA7-DFD5-463F-AD87-B7B6CD69336D}" destId="{D2EB12F4-2877-4F5B-9FEA-1C3BBFF2676D}" srcOrd="0" destOrd="0" presId="urn:microsoft.com/office/officeart/2011/layout/TabList"/>
    <dgm:cxn modelId="{FC65854B-DBC7-48EB-AC54-442732E6502E}" srcId="{E2866734-442C-4BBA-88AB-7A97C144F854}" destId="{0056FD86-3749-4ACC-947A-EA5715060D3C}" srcOrd="1" destOrd="0" parTransId="{258D9B43-D734-4001-9D75-A131B6289B5E}" sibTransId="{1711D58C-088E-47F6-B617-791B69A9D312}"/>
    <dgm:cxn modelId="{13FB833B-A1C8-4F9D-9D08-E31352AC1C1C}" srcId="{6CD9CABD-CB18-4AB9-8796-D1B524CD1F93}" destId="{F716533A-419E-4C8E-BE4A-1C662B05885C}" srcOrd="2" destOrd="0" parTransId="{4DD73EF8-20D0-4F62-A0D9-10D86D7E93A1}" sibTransId="{3F8C3334-5FDA-4340-8EC4-6C0540DD4A2B}"/>
    <dgm:cxn modelId="{E9337AC1-00AE-49B7-B60F-8952BE1CA0BE}" srcId="{7CB2FFA7-DFD5-463F-AD87-B7B6CD69336D}" destId="{0FCB06FB-50DC-4A36-B577-4CBC89498BA6}" srcOrd="0" destOrd="0" parTransId="{8CA80344-6BA8-4335-AF54-39BB711371EA}" sibTransId="{BE97729B-9F54-449C-98D7-3A1B02D14EB8}"/>
    <dgm:cxn modelId="{17BE8F96-011C-4BAA-A426-5379F5AEF11E}" srcId="{7CB2FFA7-DFD5-463F-AD87-B7B6CD69336D}" destId="{5B13822C-6220-4675-AA7B-DDE1A48E9520}" srcOrd="2" destOrd="0" parTransId="{1879FD0A-B6E0-47D5-8C1E-82B28766F8F8}" sibTransId="{4283E511-1E20-4497-8E89-B2FB3A81CACC}"/>
    <dgm:cxn modelId="{6A8E0F3F-3F16-4813-A5EB-F6FFD4F073A2}" srcId="{F716533A-419E-4C8E-BE4A-1C662B05885C}" destId="{26C524FA-783E-4CFC-B4AD-82C8AFE1BC58}" srcOrd="0" destOrd="0" parTransId="{EACC9353-3250-4D2E-913A-D7A3B1BB1003}" sibTransId="{1976FECE-9C41-47FA-A4C3-6A3A90BC7050}"/>
    <dgm:cxn modelId="{C6490EAB-831A-4820-BC5A-D99306B7FD58}" type="presOf" srcId="{6CD9CABD-CB18-4AB9-8796-D1B524CD1F93}" destId="{A8086E54-07CB-4D9C-8EAB-D4994FA31FC7}" srcOrd="0" destOrd="0" presId="urn:microsoft.com/office/officeart/2011/layout/TabList"/>
    <dgm:cxn modelId="{EEC45A19-351B-4B4C-B86A-0BDD775961ED}" srcId="{E2866734-442C-4BBA-88AB-7A97C144F854}" destId="{9C76B966-6F2E-4261-8340-BF9D5F42B937}" srcOrd="2" destOrd="0" parTransId="{53A65BE3-0A8B-4D53-A2F1-E88D1AE1A2E5}" sibTransId="{695C2006-7B2B-4CE9-860C-85E51531D875}"/>
    <dgm:cxn modelId="{97E2A9E8-2B4D-46C7-8348-10BBCCCF8A5F}" type="presOf" srcId="{E2866734-442C-4BBA-88AB-7A97C144F854}" destId="{F15B6805-20C8-4204-B919-892A8CC04072}" srcOrd="0" destOrd="0" presId="urn:microsoft.com/office/officeart/2011/layout/TabList"/>
    <dgm:cxn modelId="{90BC85AB-F072-441A-90C8-E2B907F0F333}" srcId="{F716533A-419E-4C8E-BE4A-1C662B05885C}" destId="{29052398-7A2B-4AC6-B4BB-5A0F55FC16FA}" srcOrd="2" destOrd="0" parTransId="{678609BF-7991-478D-95FE-C657FA828CB5}" sibTransId="{782F9F8F-4E44-4D91-BFEF-1D6EC92E2540}"/>
    <dgm:cxn modelId="{363D86B0-E73E-4F93-8BA3-8D09B4EEE2D0}" type="presOf" srcId="{3CDF5944-D61C-4C69-B5BB-F2523177D3C6}" destId="{75F6BB96-D8B7-4148-86E5-0EF19B81C585}" srcOrd="0" destOrd="0" presId="urn:microsoft.com/office/officeart/2011/layout/TabList"/>
    <dgm:cxn modelId="{A36322B6-3536-4147-ABCA-E3EDDDEED0C7}" type="presOf" srcId="{5B13822C-6220-4675-AA7B-DDE1A48E9520}" destId="{75F6BB96-D8B7-4148-86E5-0EF19B81C585}" srcOrd="0" destOrd="1" presId="urn:microsoft.com/office/officeart/2011/layout/TabList"/>
    <dgm:cxn modelId="{F3BB7F36-76DC-4B62-842E-75DCCFD82D37}" srcId="{F716533A-419E-4C8E-BE4A-1C662B05885C}" destId="{6B0E2704-0D79-4164-8E48-1AC46CD9F410}" srcOrd="1" destOrd="0" parTransId="{131B71E2-BC80-4301-B107-B328B558CC45}" sibTransId="{CA0D487B-63E3-46A5-8A69-4BC8E3757563}"/>
    <dgm:cxn modelId="{1FFCC124-8897-46C9-91EA-5331F6E0C98C}" srcId="{6CD9CABD-CB18-4AB9-8796-D1B524CD1F93}" destId="{E2866734-442C-4BBA-88AB-7A97C144F854}" srcOrd="0" destOrd="0" parTransId="{96245981-2181-486F-8264-7EA766F8F97A}" sibTransId="{3696A982-2851-4C86-9673-7537305FD30A}"/>
    <dgm:cxn modelId="{62D323FD-DA87-47B4-ACC6-739BF509EFD1}" srcId="{6CD9CABD-CB18-4AB9-8796-D1B524CD1F93}" destId="{7CB2FFA7-DFD5-463F-AD87-B7B6CD69336D}" srcOrd="1" destOrd="0" parTransId="{71ECD156-CE38-416F-8AD3-6FE8A72E44A6}" sibTransId="{89E8CF78-2C7E-418E-B59A-CF4215F87546}"/>
    <dgm:cxn modelId="{649EFF95-82E5-4DA2-AB7F-22F21BCDE0D7}" srcId="{E2866734-442C-4BBA-88AB-7A97C144F854}" destId="{02A4BBC2-2D60-423D-B2FE-35C66730FE55}" srcOrd="0" destOrd="0" parTransId="{21504E6F-A6A3-479A-9E45-8360B3F48BFE}" sibTransId="{420481ED-C0D0-471E-BFA6-87DB900369F4}"/>
    <dgm:cxn modelId="{14A5DA09-A5F0-4AED-97DE-1F6B184AEFD8}" type="presOf" srcId="{0056FD86-3749-4ACC-947A-EA5715060D3C}" destId="{2ECABFB8-1F03-42ED-B40B-1061AF69A4DA}" srcOrd="0" destOrd="0" presId="urn:microsoft.com/office/officeart/2011/layout/TabList"/>
    <dgm:cxn modelId="{E4C3D3D0-D6F7-4765-B100-840CED26359A}" type="presOf" srcId="{26C524FA-783E-4CFC-B4AD-82C8AFE1BC58}" destId="{50C6F908-545A-4FA4-88E8-C0C5D745081D}" srcOrd="0" destOrd="0" presId="urn:microsoft.com/office/officeart/2011/layout/TabList"/>
    <dgm:cxn modelId="{D4A7AC1D-9126-410F-A7DE-E58775F8D356}" srcId="{7CB2FFA7-DFD5-463F-AD87-B7B6CD69336D}" destId="{3CDF5944-D61C-4C69-B5BB-F2523177D3C6}" srcOrd="1" destOrd="0" parTransId="{D1FE7B1D-671E-4A22-89ED-66F677C95B33}" sibTransId="{734BB6BA-01D1-49E1-9D14-B819E32BF8DF}"/>
    <dgm:cxn modelId="{88DBFF9C-FAB6-47B9-B6E9-F1867D5133C3}" type="presOf" srcId="{02A4BBC2-2D60-423D-B2FE-35C66730FE55}" destId="{B4F4FF92-A1D1-4CCB-9C51-BF9AA95C6FEA}" srcOrd="0" destOrd="0" presId="urn:microsoft.com/office/officeart/2011/layout/TabList"/>
    <dgm:cxn modelId="{F71457AB-84F7-4AB3-BD4E-51DCF6970E21}" type="presOf" srcId="{0FCB06FB-50DC-4A36-B577-4CBC89498BA6}" destId="{2B023C12-4872-4872-BFF6-1DFD6735EC7D}" srcOrd="0" destOrd="0" presId="urn:microsoft.com/office/officeart/2011/layout/TabList"/>
    <dgm:cxn modelId="{ECB95CA6-DB28-494A-9556-CD80191705DE}" type="presOf" srcId="{9C76B966-6F2E-4261-8340-BF9D5F42B937}" destId="{2ECABFB8-1F03-42ED-B40B-1061AF69A4DA}" srcOrd="0" destOrd="1" presId="urn:microsoft.com/office/officeart/2011/layout/TabList"/>
    <dgm:cxn modelId="{A480B681-015B-4D09-85F3-D6D96B5FADF8}" type="presOf" srcId="{F716533A-419E-4C8E-BE4A-1C662B05885C}" destId="{C8726D28-116A-4C43-95C5-DC53DA193648}" srcOrd="0" destOrd="0" presId="urn:microsoft.com/office/officeart/2011/layout/TabList"/>
    <dgm:cxn modelId="{D2F590B3-452D-4090-A18C-927F31E79AC7}" type="presParOf" srcId="{A8086E54-07CB-4D9C-8EAB-D4994FA31FC7}" destId="{27B6273B-C28C-4CE4-8554-0DCB2BF296B5}" srcOrd="0" destOrd="0" presId="urn:microsoft.com/office/officeart/2011/layout/TabList"/>
    <dgm:cxn modelId="{420AB9E3-ED7F-4E7B-BCCD-3682FF74F749}" type="presParOf" srcId="{27B6273B-C28C-4CE4-8554-0DCB2BF296B5}" destId="{B4F4FF92-A1D1-4CCB-9C51-BF9AA95C6FEA}" srcOrd="0" destOrd="0" presId="urn:microsoft.com/office/officeart/2011/layout/TabList"/>
    <dgm:cxn modelId="{A26C9FC1-C5B0-4D04-8F22-5D02BA1F4922}" type="presParOf" srcId="{27B6273B-C28C-4CE4-8554-0DCB2BF296B5}" destId="{F15B6805-20C8-4204-B919-892A8CC04072}" srcOrd="1" destOrd="0" presId="urn:microsoft.com/office/officeart/2011/layout/TabList"/>
    <dgm:cxn modelId="{5CA8F5C4-922E-4BC0-AA3B-A132D640A343}" type="presParOf" srcId="{27B6273B-C28C-4CE4-8554-0DCB2BF296B5}" destId="{EFC06D07-236A-4678-9E00-7363572573DB}" srcOrd="2" destOrd="0" presId="urn:microsoft.com/office/officeart/2011/layout/TabList"/>
    <dgm:cxn modelId="{578E07B3-8F9F-4113-896A-1F7863ED214D}" type="presParOf" srcId="{A8086E54-07CB-4D9C-8EAB-D4994FA31FC7}" destId="{2ECABFB8-1F03-42ED-B40B-1061AF69A4DA}" srcOrd="1" destOrd="0" presId="urn:microsoft.com/office/officeart/2011/layout/TabList"/>
    <dgm:cxn modelId="{0B025B87-1AF6-4863-BC53-7BFDBA98212D}" type="presParOf" srcId="{A8086E54-07CB-4D9C-8EAB-D4994FA31FC7}" destId="{0AD24F39-E7A0-4B99-8414-301EAB2B60CC}" srcOrd="2" destOrd="0" presId="urn:microsoft.com/office/officeart/2011/layout/TabList"/>
    <dgm:cxn modelId="{BC47B9DB-8708-4425-965C-C78689EFB582}" type="presParOf" srcId="{A8086E54-07CB-4D9C-8EAB-D4994FA31FC7}" destId="{325FBBDF-24E3-4670-B0AD-CC61BC05A5D8}" srcOrd="3" destOrd="0" presId="urn:microsoft.com/office/officeart/2011/layout/TabList"/>
    <dgm:cxn modelId="{61AFA36A-1233-4502-843D-1BF5CE62D7B2}" type="presParOf" srcId="{325FBBDF-24E3-4670-B0AD-CC61BC05A5D8}" destId="{2B023C12-4872-4872-BFF6-1DFD6735EC7D}" srcOrd="0" destOrd="0" presId="urn:microsoft.com/office/officeart/2011/layout/TabList"/>
    <dgm:cxn modelId="{2A00ACC7-5304-4713-8F78-37E6120FDCCA}" type="presParOf" srcId="{325FBBDF-24E3-4670-B0AD-CC61BC05A5D8}" destId="{D2EB12F4-2877-4F5B-9FEA-1C3BBFF2676D}" srcOrd="1" destOrd="0" presId="urn:microsoft.com/office/officeart/2011/layout/TabList"/>
    <dgm:cxn modelId="{0C54BA8A-FD7B-4BA7-B0BB-D2D08900A2AB}" type="presParOf" srcId="{325FBBDF-24E3-4670-B0AD-CC61BC05A5D8}" destId="{BBB03064-6AE1-4B54-AF89-AED96405C8DF}" srcOrd="2" destOrd="0" presId="urn:microsoft.com/office/officeart/2011/layout/TabList"/>
    <dgm:cxn modelId="{D577669F-FE91-442A-9368-A0FCBF8A3F12}" type="presParOf" srcId="{A8086E54-07CB-4D9C-8EAB-D4994FA31FC7}" destId="{75F6BB96-D8B7-4148-86E5-0EF19B81C585}" srcOrd="4" destOrd="0" presId="urn:microsoft.com/office/officeart/2011/layout/TabList"/>
    <dgm:cxn modelId="{32AC7A92-F297-4CFF-ABAB-5CBF3A946688}" type="presParOf" srcId="{A8086E54-07CB-4D9C-8EAB-D4994FA31FC7}" destId="{04142BEE-2953-4414-ADA5-D3F822173461}" srcOrd="5" destOrd="0" presId="urn:microsoft.com/office/officeart/2011/layout/TabList"/>
    <dgm:cxn modelId="{542D9E09-D578-4A64-88C9-78E9A1384C35}" type="presParOf" srcId="{A8086E54-07CB-4D9C-8EAB-D4994FA31FC7}" destId="{1E5D2840-E58F-4AC6-9BD2-B554E6F9A41B}" srcOrd="6" destOrd="0" presId="urn:microsoft.com/office/officeart/2011/layout/TabList"/>
    <dgm:cxn modelId="{0CF20BE0-FE51-4C7F-8795-775E2C13F6FF}" type="presParOf" srcId="{1E5D2840-E58F-4AC6-9BD2-B554E6F9A41B}" destId="{50C6F908-545A-4FA4-88E8-C0C5D745081D}" srcOrd="0" destOrd="0" presId="urn:microsoft.com/office/officeart/2011/layout/TabList"/>
    <dgm:cxn modelId="{D3A2D402-260F-4F80-9C4B-4B3AC724DF8F}" type="presParOf" srcId="{1E5D2840-E58F-4AC6-9BD2-B554E6F9A41B}" destId="{C8726D28-116A-4C43-95C5-DC53DA193648}" srcOrd="1" destOrd="0" presId="urn:microsoft.com/office/officeart/2011/layout/TabList"/>
    <dgm:cxn modelId="{59D34DD6-5E00-4FFF-A971-6D3C1CA3DCD9}" type="presParOf" srcId="{1E5D2840-E58F-4AC6-9BD2-B554E6F9A41B}" destId="{3A9F63DB-4F6B-4358-A411-EFDEDCFBF6BA}" srcOrd="2" destOrd="0" presId="urn:microsoft.com/office/officeart/2011/layout/TabList"/>
    <dgm:cxn modelId="{C53558D2-736B-4871-BF54-E47D5DE0E2CB}" type="presParOf" srcId="{A8086E54-07CB-4D9C-8EAB-D4994FA31FC7}" destId="{F36D2A56-FCE1-42A1-97B8-DFCC7A398F3E}" srcOrd="7" destOrd="0" presId="urn:microsoft.com/office/officeart/2011/layout/Tab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5D4305-C16B-44D1-BE61-3AAD80719041}">
      <dsp:nvSpPr>
        <dsp:cNvPr id="0" name=""/>
        <dsp:cNvSpPr/>
      </dsp:nvSpPr>
      <dsp:spPr>
        <a:xfrm rot="5400000">
          <a:off x="-198742" y="199487"/>
          <a:ext cx="1324949" cy="927464"/>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t>1</a:t>
          </a:r>
          <a:endParaRPr lang="en-US" sz="2700" kern="1200" dirty="0"/>
        </a:p>
      </dsp:txBody>
      <dsp:txXfrm rot="-5400000">
        <a:off x="1" y="464476"/>
        <a:ext cx="927464" cy="397485"/>
      </dsp:txXfrm>
    </dsp:sp>
    <dsp:sp modelId="{E3560B95-B0AA-4827-A98C-A4B8DE507959}">
      <dsp:nvSpPr>
        <dsp:cNvPr id="0" name=""/>
        <dsp:cNvSpPr/>
      </dsp:nvSpPr>
      <dsp:spPr>
        <a:xfrm rot="5400000">
          <a:off x="3793911" y="-2865700"/>
          <a:ext cx="861217" cy="6594110"/>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1376" tIns="30480" rIns="30480" bIns="30480" numCol="1" spcCol="1270" anchor="ctr" anchorCtr="0">
          <a:noAutofit/>
        </a:bodyPr>
        <a:lstStyle/>
        <a:p>
          <a:pPr marL="285750" lvl="1" indent="-285750" algn="l" defTabSz="2133600">
            <a:lnSpc>
              <a:spcPct val="90000"/>
            </a:lnSpc>
            <a:spcBef>
              <a:spcPct val="0"/>
            </a:spcBef>
            <a:spcAft>
              <a:spcPct val="15000"/>
            </a:spcAft>
            <a:buChar char="••"/>
          </a:pPr>
          <a:r>
            <a:rPr lang="en-US" sz="4800" kern="1200" dirty="0" smtClean="0"/>
            <a:t>Responsibilities</a:t>
          </a:r>
          <a:endParaRPr lang="en-US" sz="4800" kern="1200" dirty="0"/>
        </a:p>
      </dsp:txBody>
      <dsp:txXfrm rot="-5400000">
        <a:off x="927465" y="42787"/>
        <a:ext cx="6552069" cy="777135"/>
      </dsp:txXfrm>
    </dsp:sp>
    <dsp:sp modelId="{C955C099-4485-49DA-827B-779909AB45F1}">
      <dsp:nvSpPr>
        <dsp:cNvPr id="0" name=""/>
        <dsp:cNvSpPr/>
      </dsp:nvSpPr>
      <dsp:spPr>
        <a:xfrm rot="5400000">
          <a:off x="-198742" y="1326173"/>
          <a:ext cx="1324949" cy="927464"/>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t>2</a:t>
          </a:r>
          <a:endParaRPr lang="en-US" sz="2700" kern="1200" dirty="0"/>
        </a:p>
      </dsp:txBody>
      <dsp:txXfrm rot="-5400000">
        <a:off x="1" y="1591162"/>
        <a:ext cx="927464" cy="397485"/>
      </dsp:txXfrm>
    </dsp:sp>
    <dsp:sp modelId="{452EB6D7-CDDA-475B-9E78-C8E44C10EACC}">
      <dsp:nvSpPr>
        <dsp:cNvPr id="0" name=""/>
        <dsp:cNvSpPr/>
      </dsp:nvSpPr>
      <dsp:spPr>
        <a:xfrm rot="5400000">
          <a:off x="3793911" y="-1739015"/>
          <a:ext cx="861217" cy="6594110"/>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1376" tIns="30480" rIns="30480" bIns="30480" numCol="1" spcCol="1270" anchor="ctr" anchorCtr="0">
          <a:noAutofit/>
        </a:bodyPr>
        <a:lstStyle/>
        <a:p>
          <a:pPr marL="285750" lvl="1" indent="-285750" algn="l" defTabSz="2133600">
            <a:lnSpc>
              <a:spcPct val="90000"/>
            </a:lnSpc>
            <a:spcBef>
              <a:spcPct val="0"/>
            </a:spcBef>
            <a:spcAft>
              <a:spcPct val="15000"/>
            </a:spcAft>
            <a:buChar char="••"/>
          </a:pPr>
          <a:r>
            <a:rPr lang="en-US" sz="4800" kern="1200" dirty="0" smtClean="0"/>
            <a:t>Competencies </a:t>
          </a:r>
          <a:endParaRPr lang="en-US" sz="4800" kern="1200" dirty="0"/>
        </a:p>
      </dsp:txBody>
      <dsp:txXfrm rot="-5400000">
        <a:off x="927465" y="1169472"/>
        <a:ext cx="6552069" cy="777135"/>
      </dsp:txXfrm>
    </dsp:sp>
    <dsp:sp modelId="{1240F320-4061-40CF-BF8A-0BEA5E771C6E}">
      <dsp:nvSpPr>
        <dsp:cNvPr id="0" name=""/>
        <dsp:cNvSpPr/>
      </dsp:nvSpPr>
      <dsp:spPr>
        <a:xfrm rot="5400000">
          <a:off x="-198742" y="2452859"/>
          <a:ext cx="1324949" cy="927464"/>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t>3</a:t>
          </a:r>
          <a:endParaRPr lang="en-US" sz="2700" kern="1200" dirty="0"/>
        </a:p>
      </dsp:txBody>
      <dsp:txXfrm rot="-5400000">
        <a:off x="1" y="2717848"/>
        <a:ext cx="927464" cy="397485"/>
      </dsp:txXfrm>
    </dsp:sp>
    <dsp:sp modelId="{AF8E18FD-C956-46A4-91C0-5678DC4B33A7}">
      <dsp:nvSpPr>
        <dsp:cNvPr id="0" name=""/>
        <dsp:cNvSpPr/>
      </dsp:nvSpPr>
      <dsp:spPr>
        <a:xfrm rot="5400000">
          <a:off x="3793911" y="-613785"/>
          <a:ext cx="861217" cy="6594110"/>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1376" tIns="30480" rIns="30480" bIns="30480" numCol="1" spcCol="1270" anchor="ctr" anchorCtr="0">
          <a:noAutofit/>
        </a:bodyPr>
        <a:lstStyle/>
        <a:p>
          <a:pPr marL="285750" lvl="1" indent="-285750" algn="l" defTabSz="2133600">
            <a:lnSpc>
              <a:spcPct val="90000"/>
            </a:lnSpc>
            <a:spcBef>
              <a:spcPct val="0"/>
            </a:spcBef>
            <a:spcAft>
              <a:spcPct val="15000"/>
            </a:spcAft>
            <a:buChar char="••"/>
          </a:pPr>
          <a:r>
            <a:rPr lang="en-US" sz="4800" kern="1200" dirty="0" smtClean="0"/>
            <a:t>Desired Performance</a:t>
          </a:r>
          <a:endParaRPr lang="en-US" sz="4800" kern="1200" dirty="0"/>
        </a:p>
      </dsp:txBody>
      <dsp:txXfrm rot="-5400000">
        <a:off x="927465" y="2294702"/>
        <a:ext cx="6552069" cy="7771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9F63DB-4F6B-4358-A411-EFDEDCFBF6BA}">
      <dsp:nvSpPr>
        <dsp:cNvPr id="0" name=""/>
        <dsp:cNvSpPr/>
      </dsp:nvSpPr>
      <dsp:spPr>
        <a:xfrm>
          <a:off x="0" y="3310109"/>
          <a:ext cx="769620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B03064-6AE1-4B54-AF89-AED96405C8DF}">
      <dsp:nvSpPr>
        <dsp:cNvPr id="0" name=""/>
        <dsp:cNvSpPr/>
      </dsp:nvSpPr>
      <dsp:spPr>
        <a:xfrm>
          <a:off x="0" y="1952905"/>
          <a:ext cx="769620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C06D07-236A-4678-9E00-7363572573DB}">
      <dsp:nvSpPr>
        <dsp:cNvPr id="0" name=""/>
        <dsp:cNvSpPr/>
      </dsp:nvSpPr>
      <dsp:spPr>
        <a:xfrm>
          <a:off x="0" y="611796"/>
          <a:ext cx="769620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F4FF92-A1D1-4CCB-9C51-BF9AA95C6FEA}">
      <dsp:nvSpPr>
        <dsp:cNvPr id="0" name=""/>
        <dsp:cNvSpPr/>
      </dsp:nvSpPr>
      <dsp:spPr>
        <a:xfrm>
          <a:off x="2001011" y="1761"/>
          <a:ext cx="5695188" cy="610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a:lnSpc>
              <a:spcPct val="90000"/>
            </a:lnSpc>
            <a:spcBef>
              <a:spcPct val="0"/>
            </a:spcBef>
            <a:spcAft>
              <a:spcPct val="35000"/>
            </a:spcAft>
          </a:pPr>
          <a:r>
            <a:rPr lang="en-US" sz="1600" b="0" kern="1200" dirty="0" smtClean="0"/>
            <a:t>Can you please describe a major </a:t>
          </a:r>
          <a:r>
            <a:rPr lang="en-US" sz="1600" b="0" kern="1200" dirty="0" smtClean="0"/>
            <a:t>service accomplishment </a:t>
          </a:r>
          <a:r>
            <a:rPr lang="en-US" sz="1600" b="0" kern="1200" dirty="0" smtClean="0"/>
            <a:t>you believe represents your best work?</a:t>
          </a:r>
          <a:endParaRPr lang="en-US" sz="1600" kern="1200" dirty="0"/>
        </a:p>
      </dsp:txBody>
      <dsp:txXfrm>
        <a:off x="2001011" y="1761"/>
        <a:ext cx="5695188" cy="610035"/>
      </dsp:txXfrm>
    </dsp:sp>
    <dsp:sp modelId="{F15B6805-20C8-4204-B919-892A8CC04072}">
      <dsp:nvSpPr>
        <dsp:cNvPr id="0" name=""/>
        <dsp:cNvSpPr/>
      </dsp:nvSpPr>
      <dsp:spPr>
        <a:xfrm>
          <a:off x="0" y="1761"/>
          <a:ext cx="2001012" cy="610035"/>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b="1" kern="1200" dirty="0" smtClean="0"/>
            <a:t>Standard</a:t>
          </a:r>
          <a:endParaRPr lang="en-US" sz="2800" b="1" kern="1200" dirty="0"/>
        </a:p>
      </dsp:txBody>
      <dsp:txXfrm>
        <a:off x="29785" y="31546"/>
        <a:ext cx="1941442" cy="580250"/>
      </dsp:txXfrm>
    </dsp:sp>
    <dsp:sp modelId="{2ECABFB8-1F03-42ED-B40B-1061AF69A4DA}">
      <dsp:nvSpPr>
        <dsp:cNvPr id="0" name=""/>
        <dsp:cNvSpPr/>
      </dsp:nvSpPr>
      <dsp:spPr>
        <a:xfrm>
          <a:off x="0" y="611796"/>
          <a:ext cx="7696200" cy="700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r>
            <a:rPr lang="en-US" sz="1600" b="0" kern="1200" dirty="0" smtClean="0">
              <a:solidFill>
                <a:schemeClr val="accent2"/>
              </a:solidFill>
            </a:rPr>
            <a:t>What was the status of the project when you got involved?</a:t>
          </a:r>
        </a:p>
        <a:p>
          <a:pPr marL="171450" lvl="1" indent="-171450" algn="l" defTabSz="711200">
            <a:lnSpc>
              <a:spcPct val="90000"/>
            </a:lnSpc>
            <a:spcBef>
              <a:spcPct val="0"/>
            </a:spcBef>
            <a:spcAft>
              <a:spcPct val="15000"/>
            </a:spcAft>
            <a:buChar char="••"/>
          </a:pPr>
          <a:r>
            <a:rPr lang="en-US" sz="1600" b="0" kern="1200" dirty="0" smtClean="0">
              <a:solidFill>
                <a:schemeClr val="accent2"/>
              </a:solidFill>
            </a:rPr>
            <a:t>What technical/ interpersonal/organizational skills were needed to accomplish this?</a:t>
          </a:r>
          <a:endParaRPr lang="en-US" sz="1600" b="0" kern="1200" dirty="0" smtClean="0"/>
        </a:p>
      </dsp:txBody>
      <dsp:txXfrm>
        <a:off x="0" y="611796"/>
        <a:ext cx="7696200" cy="700571"/>
      </dsp:txXfrm>
    </dsp:sp>
    <dsp:sp modelId="{2B023C12-4872-4872-BFF6-1DFD6735EC7D}">
      <dsp:nvSpPr>
        <dsp:cNvPr id="0" name=""/>
        <dsp:cNvSpPr/>
      </dsp:nvSpPr>
      <dsp:spPr>
        <a:xfrm>
          <a:off x="2001011" y="1342870"/>
          <a:ext cx="5695188" cy="610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a:lnSpc>
              <a:spcPct val="90000"/>
            </a:lnSpc>
            <a:spcBef>
              <a:spcPct val="0"/>
            </a:spcBef>
            <a:spcAft>
              <a:spcPct val="35000"/>
            </a:spcAft>
          </a:pPr>
          <a:r>
            <a:rPr lang="en-US" sz="1600" b="0" kern="1200" dirty="0" smtClean="0"/>
            <a:t>Can you please describe a project or task you were involved in that really exceeded expectations?</a:t>
          </a:r>
          <a:endParaRPr lang="en-US" sz="1600" kern="1200" dirty="0"/>
        </a:p>
      </dsp:txBody>
      <dsp:txXfrm>
        <a:off x="2001011" y="1342870"/>
        <a:ext cx="5695188" cy="610035"/>
      </dsp:txXfrm>
    </dsp:sp>
    <dsp:sp modelId="{D2EB12F4-2877-4F5B-9FEA-1C3BBFF2676D}">
      <dsp:nvSpPr>
        <dsp:cNvPr id="0" name=""/>
        <dsp:cNvSpPr/>
      </dsp:nvSpPr>
      <dsp:spPr>
        <a:xfrm>
          <a:off x="0" y="1342870"/>
          <a:ext cx="2001012" cy="610035"/>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b="1" kern="1200" dirty="0" smtClean="0"/>
            <a:t>Entry Level</a:t>
          </a:r>
          <a:endParaRPr lang="en-US" sz="2800" b="1" kern="1200" dirty="0"/>
        </a:p>
      </dsp:txBody>
      <dsp:txXfrm>
        <a:off x="29785" y="1372655"/>
        <a:ext cx="1941442" cy="580250"/>
      </dsp:txXfrm>
    </dsp:sp>
    <dsp:sp modelId="{75F6BB96-D8B7-4148-86E5-0EF19B81C585}">
      <dsp:nvSpPr>
        <dsp:cNvPr id="0" name=""/>
        <dsp:cNvSpPr/>
      </dsp:nvSpPr>
      <dsp:spPr>
        <a:xfrm>
          <a:off x="0" y="1952905"/>
          <a:ext cx="7696200" cy="716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r>
            <a:rPr lang="en-US" sz="1600" b="0" kern="1200" dirty="0" smtClean="0">
              <a:solidFill>
                <a:schemeClr val="accent2"/>
              </a:solidFill>
            </a:rPr>
            <a:t>Describe the planning process, your role in it and how the plan was met.</a:t>
          </a:r>
        </a:p>
        <a:p>
          <a:pPr marL="171450" lvl="1" indent="-171450" algn="l" defTabSz="711200">
            <a:lnSpc>
              <a:spcPct val="90000"/>
            </a:lnSpc>
            <a:spcBef>
              <a:spcPct val="0"/>
            </a:spcBef>
            <a:spcAft>
              <a:spcPct val="15000"/>
            </a:spcAft>
            <a:buChar char="••"/>
          </a:pPr>
          <a:r>
            <a:rPr lang="en-US" sz="1600" b="0" kern="1200" dirty="0" smtClean="0">
              <a:solidFill>
                <a:schemeClr val="accent2"/>
              </a:solidFill>
            </a:rPr>
            <a:t>Share an example of when you took initiative and why. What was the result?</a:t>
          </a:r>
        </a:p>
      </dsp:txBody>
      <dsp:txXfrm>
        <a:off x="0" y="1952905"/>
        <a:ext cx="7696200" cy="716666"/>
      </dsp:txXfrm>
    </dsp:sp>
    <dsp:sp modelId="{50C6F908-545A-4FA4-88E8-C0C5D745081D}">
      <dsp:nvSpPr>
        <dsp:cNvPr id="0" name=""/>
        <dsp:cNvSpPr/>
      </dsp:nvSpPr>
      <dsp:spPr>
        <a:xfrm>
          <a:off x="2001011" y="2700074"/>
          <a:ext cx="5695188" cy="610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a:lnSpc>
              <a:spcPct val="90000"/>
            </a:lnSpc>
            <a:spcBef>
              <a:spcPct val="0"/>
            </a:spcBef>
            <a:spcAft>
              <a:spcPct val="35000"/>
            </a:spcAft>
          </a:pPr>
          <a:r>
            <a:rPr lang="en-US" sz="1600" b="0" kern="1200" dirty="0" smtClean="0"/>
            <a:t>Can you please describe a major team accomplishment you believe represents a great example of you leading, building or working as a team?</a:t>
          </a:r>
          <a:endParaRPr lang="en-US" sz="1600" kern="1200" dirty="0"/>
        </a:p>
      </dsp:txBody>
      <dsp:txXfrm>
        <a:off x="2001011" y="2700074"/>
        <a:ext cx="5695188" cy="610035"/>
      </dsp:txXfrm>
    </dsp:sp>
    <dsp:sp modelId="{C8726D28-116A-4C43-95C5-DC53DA193648}">
      <dsp:nvSpPr>
        <dsp:cNvPr id="0" name=""/>
        <dsp:cNvSpPr/>
      </dsp:nvSpPr>
      <dsp:spPr>
        <a:xfrm>
          <a:off x="0" y="2700074"/>
          <a:ext cx="2001012" cy="610035"/>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b="1" kern="1200" dirty="0" smtClean="0"/>
            <a:t>Team Skills</a:t>
          </a:r>
          <a:endParaRPr lang="en-US" sz="2800" b="1" kern="1200" dirty="0"/>
        </a:p>
      </dsp:txBody>
      <dsp:txXfrm>
        <a:off x="29785" y="2729859"/>
        <a:ext cx="1941442" cy="580250"/>
      </dsp:txXfrm>
    </dsp:sp>
    <dsp:sp modelId="{F36D2A56-FCE1-42A1-97B8-DFCC7A398F3E}">
      <dsp:nvSpPr>
        <dsp:cNvPr id="0" name=""/>
        <dsp:cNvSpPr/>
      </dsp:nvSpPr>
      <dsp:spPr>
        <a:xfrm>
          <a:off x="0" y="3310109"/>
          <a:ext cx="7696200" cy="650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r>
            <a:rPr lang="en-US" sz="1600" b="0" kern="1200" dirty="0" smtClean="0">
              <a:solidFill>
                <a:schemeClr val="accent2"/>
              </a:solidFill>
            </a:rPr>
            <a:t>Describe the environment, the pace, resources available and the expectations.</a:t>
          </a:r>
        </a:p>
        <a:p>
          <a:pPr marL="171450" lvl="1" indent="-171450" algn="l" defTabSz="711200">
            <a:lnSpc>
              <a:spcPct val="90000"/>
            </a:lnSpc>
            <a:spcBef>
              <a:spcPct val="0"/>
            </a:spcBef>
            <a:spcAft>
              <a:spcPct val="15000"/>
            </a:spcAft>
            <a:buChar char="••"/>
          </a:pPr>
          <a:r>
            <a:rPr lang="en-US" sz="1600" b="0" kern="1200" dirty="0" smtClean="0">
              <a:solidFill>
                <a:schemeClr val="accent2"/>
              </a:solidFill>
            </a:rPr>
            <a:t>How did you have to influence or persuade others to get things done?</a:t>
          </a:r>
        </a:p>
      </dsp:txBody>
      <dsp:txXfrm>
        <a:off x="0" y="3310109"/>
        <a:ext cx="7696200" cy="65052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8A93656E-FF9A-459B-8486-9B9849EF66A8}" type="datetimeFigureOut">
              <a:rPr lang="en-US" smtClean="0"/>
              <a:pPr/>
              <a:t>11/11/2014</a:t>
            </a:fld>
            <a:endParaRPr lang="en-US" dirty="0"/>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9CA66C3D-B590-415F-9D00-7818A77B9758}" type="slidenum">
              <a:rPr lang="en-US" smtClean="0"/>
              <a:pPr/>
              <a:t>‹#›</a:t>
            </a:fld>
            <a:endParaRPr lang="en-US" dirty="0"/>
          </a:p>
        </p:txBody>
      </p:sp>
    </p:spTree>
    <p:extLst>
      <p:ext uri="{BB962C8B-B14F-4D97-AF65-F5344CB8AC3E}">
        <p14:creationId xmlns:p14="http://schemas.microsoft.com/office/powerpoint/2010/main" val="3070188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21.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27.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29.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32.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34.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b="1"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9CA66C3D-B590-415F-9D00-7818A77B9758}" type="slidenum">
              <a:rPr lang="en-US" smtClean="0"/>
              <a:pPr/>
              <a:t>1</a:t>
            </a:fld>
            <a:endParaRPr lang="en-US" dirty="0"/>
          </a:p>
        </p:txBody>
      </p:sp>
    </p:spTree>
    <p:extLst>
      <p:ext uri="{BB962C8B-B14F-4D97-AF65-F5344CB8AC3E}">
        <p14:creationId xmlns:p14="http://schemas.microsoft.com/office/powerpoint/2010/main" val="239587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sz="1400" dirty="0"/>
              <a:t>It’s best if you can prepare and prioritize the performance objectives with everyone on the hiring team, bring them into the process of why these are the key performance objectives and how they tie to the key roles and responsibilities of the job.</a:t>
            </a:r>
          </a:p>
          <a:p>
            <a:endParaRPr lang="en-US" sz="1400" dirty="0"/>
          </a:p>
          <a:p>
            <a:r>
              <a:rPr lang="en-US" sz="1400" dirty="0"/>
              <a:t>Everyone then understands the real needs of the job which increases assessment accuracy</a:t>
            </a:r>
          </a:p>
          <a:p>
            <a:endParaRPr lang="en-US" sz="1400" dirty="0"/>
          </a:p>
          <a:p>
            <a:r>
              <a:rPr lang="en-US" sz="1400" dirty="0"/>
              <a:t>The key at this point is to shift everyone’s thinking from </a:t>
            </a:r>
            <a:r>
              <a:rPr lang="en-US" sz="1400" i="1" dirty="0"/>
              <a:t>having to doing</a:t>
            </a:r>
          </a:p>
          <a:p>
            <a:endParaRPr lang="en-US" sz="1400" i="1" dirty="0"/>
          </a:p>
        </p:txBody>
      </p:sp>
      <p:sp>
        <p:nvSpPr>
          <p:cNvPr id="4" name="Slide Number Placeholder 3"/>
          <p:cNvSpPr>
            <a:spLocks noGrp="1"/>
          </p:cNvSpPr>
          <p:nvPr>
            <p:ph type="sldNum" sz="quarter" idx="10"/>
          </p:nvPr>
        </p:nvSpPr>
        <p:spPr/>
        <p:txBody>
          <a:bodyPr/>
          <a:lstStyle/>
          <a:p>
            <a:fld id="{E376ABE6-40C9-41D6-AE5A-A04217909D34}" type="slidenum">
              <a:rPr lang="en-US" smtClean="0"/>
              <a:pPr/>
              <a:t>16</a:t>
            </a:fld>
            <a:endParaRPr lang="en-US" dirty="0"/>
          </a:p>
        </p:txBody>
      </p:sp>
    </p:spTree>
    <p:extLst>
      <p:ext uri="{BB962C8B-B14F-4D97-AF65-F5344CB8AC3E}">
        <p14:creationId xmlns:p14="http://schemas.microsoft.com/office/powerpoint/2010/main" val="1052044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fontScale="77500" lnSpcReduction="20000"/>
          </a:bodyPr>
          <a:lstStyle/>
          <a:p>
            <a:r>
              <a:rPr lang="en-US" sz="1400" u="sng" dirty="0"/>
              <a:t>Big Picture Approach</a:t>
            </a:r>
            <a:r>
              <a:rPr lang="en-US" sz="1400" dirty="0"/>
              <a:t>: </a:t>
            </a:r>
          </a:p>
          <a:p>
            <a:endParaRPr lang="en-US" sz="1400" dirty="0"/>
          </a:p>
          <a:p>
            <a:r>
              <a:rPr lang="en-US" sz="1400" dirty="0"/>
              <a:t>Consider the job needs over a one – to two year time horizon,  starting with the first 30 days. What’s the first challenge or issue the person needs to address?</a:t>
            </a:r>
          </a:p>
          <a:p>
            <a:endParaRPr lang="en-US" sz="1400" dirty="0"/>
          </a:p>
          <a:p>
            <a:r>
              <a:rPr lang="en-US" sz="1400" dirty="0"/>
              <a:t>Measurable objectives for each major area in the job such as technical needs, business needs, management issues, needed changes</a:t>
            </a:r>
          </a:p>
          <a:p>
            <a:pPr marL="346637" indent="-346637">
              <a:buFont typeface="Wingdings" pitchFamily="2" charset="2"/>
              <a:buChar char="ü"/>
            </a:pPr>
            <a:r>
              <a:rPr lang="en-US" sz="1400" dirty="0"/>
              <a:t>Any Examples from your pre-assignment work of the big picture approach for a performance objective?</a:t>
            </a:r>
          </a:p>
          <a:p>
            <a:endParaRPr lang="en-US" sz="1400" dirty="0"/>
          </a:p>
          <a:p>
            <a:endParaRPr lang="en-US" sz="1400" dirty="0"/>
          </a:p>
          <a:p>
            <a:r>
              <a:rPr lang="en-US" sz="1400" u="sng" dirty="0"/>
              <a:t>Micro Approach: </a:t>
            </a:r>
          </a:p>
          <a:p>
            <a:endParaRPr lang="en-US" sz="1400" u="sng" dirty="0"/>
          </a:p>
          <a:p>
            <a:r>
              <a:rPr lang="en-US" sz="1400" dirty="0"/>
              <a:t>Easy to do for all jobs: just go through each qualification or job requirement listed on the job description and ask yourself what the person needs to do with the skill to demonstrate competency.</a:t>
            </a:r>
          </a:p>
          <a:p>
            <a:endParaRPr lang="en-US" sz="1400" dirty="0"/>
          </a:p>
          <a:p>
            <a:r>
              <a:rPr lang="en-US" sz="1400" dirty="0"/>
              <a:t>Develop a measurable objective that demonstrates a competency. Computer skills translates to “develop an online project tracking system”.</a:t>
            </a:r>
          </a:p>
          <a:p>
            <a:pPr defTabSz="924364">
              <a:defRPr/>
            </a:pPr>
            <a:r>
              <a:rPr lang="en-US" sz="1400" dirty="0"/>
              <a:t>Ex: Job Description “must have 3 to 5 years supervisory experience associated with welding and boiler and auxiliary equipment repair”.</a:t>
            </a:r>
          </a:p>
          <a:p>
            <a:endParaRPr lang="en-US" sz="1400" dirty="0"/>
          </a:p>
          <a:p>
            <a:r>
              <a:rPr lang="en-US" sz="1400" dirty="0"/>
              <a:t>By linking skills and experiences to outcomes you clarify the real job needs.</a:t>
            </a:r>
          </a:p>
          <a:p>
            <a:endParaRPr lang="en-US" sz="1400" dirty="0"/>
          </a:p>
          <a:p>
            <a:endParaRPr lang="en-US" sz="1400" dirty="0"/>
          </a:p>
          <a:p>
            <a:r>
              <a:rPr lang="en-US" sz="1400" u="sng" dirty="0"/>
              <a:t>Benchmarking:</a:t>
            </a:r>
          </a:p>
          <a:p>
            <a:endParaRPr lang="en-US" sz="1400" u="sng" dirty="0"/>
          </a:p>
          <a:p>
            <a:r>
              <a:rPr lang="en-US" sz="1400" dirty="0"/>
              <a:t>Compare the best people already in the job and select traits that best predict success. </a:t>
            </a:r>
          </a:p>
        </p:txBody>
      </p:sp>
      <p:sp>
        <p:nvSpPr>
          <p:cNvPr id="4" name="Slide Number Placeholder 3"/>
          <p:cNvSpPr>
            <a:spLocks noGrp="1"/>
          </p:cNvSpPr>
          <p:nvPr>
            <p:ph type="sldNum" sz="quarter" idx="10"/>
          </p:nvPr>
        </p:nvSpPr>
        <p:spPr/>
        <p:txBody>
          <a:bodyPr/>
          <a:lstStyle/>
          <a:p>
            <a:fld id="{E376ABE6-40C9-41D6-AE5A-A04217909D34}" type="slidenum">
              <a:rPr lang="en-US" smtClean="0"/>
              <a:pPr/>
              <a:t>17</a:t>
            </a:fld>
            <a:endParaRPr lang="en-US" dirty="0"/>
          </a:p>
        </p:txBody>
      </p:sp>
    </p:spTree>
    <p:extLst>
      <p:ext uri="{BB962C8B-B14F-4D97-AF65-F5344CB8AC3E}">
        <p14:creationId xmlns:p14="http://schemas.microsoft.com/office/powerpoint/2010/main" val="3095349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fontScale="92500" lnSpcReduction="10000"/>
          </a:bodyPr>
          <a:lstStyle/>
          <a:p>
            <a:r>
              <a:rPr lang="en-US" sz="1400" dirty="0"/>
              <a:t>Personality tests assess preferences, not competencies and therefore there is very little correlation between these tests and subsequent performance.</a:t>
            </a:r>
          </a:p>
          <a:p>
            <a:endParaRPr lang="en-US" sz="1400" dirty="0"/>
          </a:p>
          <a:p>
            <a:r>
              <a:rPr lang="en-US" sz="1400" dirty="0"/>
              <a:t>In Hunter and Schmidts landmark study out of Michigan State, they concluded that 25% of candidates subsequent performance can be measured  with the Profiles XT test. </a:t>
            </a:r>
          </a:p>
          <a:p>
            <a:endParaRPr lang="en-US" sz="1400" dirty="0"/>
          </a:p>
          <a:p>
            <a:r>
              <a:rPr lang="en-US" sz="1400" dirty="0"/>
              <a:t>Profiles XT is a combination assessment of personal style and cognitive tests. It also has a section on occupational interests, which is interesting to compare to aspects of the performance profile.</a:t>
            </a:r>
          </a:p>
          <a:p>
            <a:endParaRPr lang="en-US" sz="1400" dirty="0"/>
          </a:p>
          <a:p>
            <a:r>
              <a:rPr lang="en-US" sz="1400" dirty="0"/>
              <a:t>It is taken online and easy to send a link to a candidate. After they complete the assessment a confidential analysis report is developed and sent to the hiring manager identifying job match capacity between individual candidates and the actual position. Assuming you are down to the final two candidates, they are equally qualified and both did well during the first interview, which candidate would you want to hire – the one with a 85% job match or the one with a 55% job match? </a:t>
            </a:r>
          </a:p>
          <a:p>
            <a:endParaRPr lang="en-US" sz="1400" dirty="0"/>
          </a:p>
          <a:p>
            <a:r>
              <a:rPr lang="en-US" sz="1400" dirty="0"/>
              <a:t>To learn more about how UM hiring managers have used the Profile XT both to identify who to bring in for an interview as well as who to ultimately extend an offer to contact me directly via my email.</a:t>
            </a:r>
          </a:p>
        </p:txBody>
      </p:sp>
      <p:sp>
        <p:nvSpPr>
          <p:cNvPr id="4" name="Slide Number Placeholder 3"/>
          <p:cNvSpPr>
            <a:spLocks noGrp="1"/>
          </p:cNvSpPr>
          <p:nvPr>
            <p:ph type="sldNum" sz="quarter" idx="10"/>
          </p:nvPr>
        </p:nvSpPr>
        <p:spPr/>
        <p:txBody>
          <a:bodyPr/>
          <a:lstStyle/>
          <a:p>
            <a:fld id="{E376ABE6-40C9-41D6-AE5A-A04217909D34}" type="slidenum">
              <a:rPr lang="en-US" smtClean="0"/>
              <a:pPr/>
              <a:t>18</a:t>
            </a:fld>
            <a:endParaRPr lang="en-US" dirty="0"/>
          </a:p>
        </p:txBody>
      </p:sp>
    </p:spTree>
    <p:extLst>
      <p:ext uri="{BB962C8B-B14F-4D97-AF65-F5344CB8AC3E}">
        <p14:creationId xmlns:p14="http://schemas.microsoft.com/office/powerpoint/2010/main" val="2518418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b="0" dirty="0" smtClean="0"/>
              <a:t>Bringing</a:t>
            </a:r>
            <a:r>
              <a:rPr lang="en-US" b="0" baseline="0" dirty="0" smtClean="0"/>
              <a:t> the right people to the interview committee is the first step, the second is to prepare them by highlighting that the interview process will adopt the best practices associated with performance based hiring and the best predictor for future behavior is past behavior. Therefore, questions are designed to assess past performance to determine how the candidate might react to challenges they will encounter in the position.</a:t>
            </a:r>
          </a:p>
          <a:p>
            <a:endParaRPr lang="en-US" b="0" baseline="0" dirty="0" smtClean="0"/>
          </a:p>
          <a:p>
            <a:r>
              <a:rPr lang="en-US" b="0" baseline="0" dirty="0" smtClean="0"/>
              <a:t>Discuss the Code of Ethics which entails an agreement among all members to protect the confidentiality and integrity of every candidate. Specifically, members must be informed to not discuss candidates or the interview process outside of the committee meetings. Don’t take this for granted, state it as an expectation.</a:t>
            </a:r>
          </a:p>
          <a:p>
            <a:endParaRPr lang="en-US" b="0" baseline="0" dirty="0" smtClean="0"/>
          </a:p>
          <a:p>
            <a:r>
              <a:rPr lang="en-US" b="0" baseline="0" dirty="0" smtClean="0"/>
              <a:t>Provide a list of legal / illegal interview questions and ask people to review and sign it. Keep it with the applicants records. As the hiring manager, it is your responsibility to ensure that committee members are trained on the legalities of what can and can not be asked. </a:t>
            </a:r>
            <a:r>
              <a:rPr lang="en-US" b="0" baseline="0" dirty="0" err="1" smtClean="0"/>
              <a:t>Iat</a:t>
            </a:r>
            <a:r>
              <a:rPr lang="en-US" b="0" baseline="0" dirty="0" smtClean="0"/>
              <a:t> the end of this module you will see an addendum with a complete list of questions you can and can not ask in interviews.</a:t>
            </a:r>
          </a:p>
          <a:p>
            <a:endParaRPr lang="en-US" b="0" baseline="0" dirty="0" smtClean="0"/>
          </a:p>
          <a:p>
            <a:r>
              <a:rPr lang="en-US" b="0" baseline="0" dirty="0" smtClean="0"/>
              <a:t>Assign Roles for who will ask what question when. Defining who, what, where and why helps to create a clear picture of how the interview should unfold.</a:t>
            </a:r>
          </a:p>
        </p:txBody>
      </p:sp>
      <p:sp>
        <p:nvSpPr>
          <p:cNvPr id="4" name="Slide Number Placeholder 3"/>
          <p:cNvSpPr>
            <a:spLocks noGrp="1"/>
          </p:cNvSpPr>
          <p:nvPr>
            <p:ph type="sldNum" sz="quarter" idx="10"/>
          </p:nvPr>
        </p:nvSpPr>
        <p:spPr/>
        <p:txBody>
          <a:bodyPr/>
          <a:lstStyle/>
          <a:p>
            <a:fld id="{E376ABE6-40C9-41D6-AE5A-A04217909D34}" type="slidenum">
              <a:rPr lang="en-US" smtClean="0"/>
              <a:pPr/>
              <a:t>19</a:t>
            </a:fld>
            <a:endParaRPr lang="en-US"/>
          </a:p>
        </p:txBody>
      </p:sp>
    </p:spTree>
    <p:extLst>
      <p:ext uri="{BB962C8B-B14F-4D97-AF65-F5344CB8AC3E}">
        <p14:creationId xmlns:p14="http://schemas.microsoft.com/office/powerpoint/2010/main" val="3645443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b="0" dirty="0" smtClean="0"/>
              <a:t>There</a:t>
            </a:r>
            <a:r>
              <a:rPr lang="en-US" b="0" baseline="0" dirty="0" smtClean="0"/>
              <a:t> is an easy and succinct way to structure your interview process by focusing on the following areas;</a:t>
            </a:r>
          </a:p>
          <a:p>
            <a:endParaRPr lang="en-US" b="0" baseline="0" dirty="0" smtClean="0"/>
          </a:p>
          <a:p>
            <a:pPr marL="173336" indent="-173336">
              <a:buFont typeface="Arial" pitchFamily="34" charset="0"/>
              <a:buChar char="•"/>
            </a:pPr>
            <a:r>
              <a:rPr lang="en-US" b="0" baseline="0" dirty="0" smtClean="0"/>
              <a:t>Welcome / Review Job Motivation </a:t>
            </a:r>
            <a:r>
              <a:rPr lang="en-US" b="0" i="1" baseline="0" dirty="0" smtClean="0"/>
              <a:t>what do they like about this job? Why do they think they would be a good candidate?</a:t>
            </a:r>
          </a:p>
          <a:p>
            <a:pPr marL="173336" indent="-173336">
              <a:buFont typeface="Arial" pitchFamily="34" charset="0"/>
              <a:buChar char="•"/>
            </a:pPr>
            <a:r>
              <a:rPr lang="en-US" b="0" baseline="0" dirty="0" smtClean="0"/>
              <a:t>Measure and set aside first impressions </a:t>
            </a:r>
            <a:r>
              <a:rPr lang="en-US" b="0" i="1" baseline="0" dirty="0" smtClean="0"/>
              <a:t>avoid acting on them</a:t>
            </a:r>
          </a:p>
          <a:p>
            <a:pPr marL="173336" indent="-173336">
              <a:buFont typeface="Arial" pitchFamily="34" charset="0"/>
              <a:buChar char="•"/>
            </a:pPr>
            <a:r>
              <a:rPr lang="en-US" b="0" baseline="0" dirty="0" smtClean="0"/>
              <a:t>Review work history and background </a:t>
            </a:r>
            <a:r>
              <a:rPr lang="en-US" b="0" i="1" baseline="0" dirty="0" smtClean="0"/>
              <a:t>as related to the skills and competencies necessary for this position</a:t>
            </a:r>
          </a:p>
          <a:p>
            <a:pPr marL="173336" indent="-173336">
              <a:buFont typeface="Arial" pitchFamily="34" charset="0"/>
              <a:buChar char="•"/>
            </a:pPr>
            <a:r>
              <a:rPr lang="en-US" b="0" i="0" baseline="0" dirty="0" smtClean="0"/>
              <a:t>Assess 1 -2 major accomplishments, If you want an idea of a candidate’s competencies, motivation and team  skills ask, “Of all the things in your career that you have accomplished, what stands out as an accomplishment that was important to you? “</a:t>
            </a:r>
          </a:p>
          <a:p>
            <a:pPr marL="173336" indent="-173336">
              <a:buFont typeface="Arial" pitchFamily="34" charset="0"/>
              <a:buChar char="•"/>
            </a:pPr>
            <a:r>
              <a:rPr lang="en-US" b="0" i="0" baseline="0" dirty="0" smtClean="0"/>
              <a:t>But remember the key is in fact finding and getting complete details of the accomplishment. By fact finding you can learn about talent, motivation, critical thinking, communication skills. The interviewer needs to take responsibility to obtain this information by asking thoughtful probing questions.</a:t>
            </a:r>
          </a:p>
          <a:p>
            <a:pPr marL="173336" indent="-173336">
              <a:buFont typeface="Arial" pitchFamily="34" charset="0"/>
              <a:buChar char="•"/>
            </a:pPr>
            <a:r>
              <a:rPr lang="en-US" b="0" i="0" baseline="0" dirty="0" smtClean="0"/>
              <a:t>Assess job-related challenges and point out challenging aspects of the position. Inquire if the candidate has had similar experiences and if so, how did they handle them?</a:t>
            </a:r>
          </a:p>
          <a:p>
            <a:pPr marL="173336" indent="-173336">
              <a:buFont typeface="Arial" pitchFamily="34" charset="0"/>
              <a:buChar char="•"/>
            </a:pPr>
            <a:r>
              <a:rPr lang="en-US" b="0" i="0" baseline="0" dirty="0" smtClean="0"/>
              <a:t>Reassess their interest in the position, now that they have learned more about it.</a:t>
            </a:r>
          </a:p>
          <a:p>
            <a:pPr marL="173336" indent="-173336">
              <a:buFont typeface="Arial" pitchFamily="34" charset="0"/>
              <a:buChar char="•"/>
            </a:pPr>
            <a:r>
              <a:rPr lang="en-US" b="0" i="0" baseline="0" dirty="0" smtClean="0"/>
              <a:t>After the interview, reassess your own first impression. Whether it was positive or negative, did you find facts to support or discount it?</a:t>
            </a:r>
          </a:p>
        </p:txBody>
      </p:sp>
      <p:sp>
        <p:nvSpPr>
          <p:cNvPr id="4" name="Slide Number Placeholder 3"/>
          <p:cNvSpPr>
            <a:spLocks noGrp="1"/>
          </p:cNvSpPr>
          <p:nvPr>
            <p:ph type="sldNum" sz="quarter" idx="10"/>
          </p:nvPr>
        </p:nvSpPr>
        <p:spPr/>
        <p:txBody>
          <a:bodyPr/>
          <a:lstStyle/>
          <a:p>
            <a:fld id="{E376ABE6-40C9-41D6-AE5A-A04217909D34}" type="slidenum">
              <a:rPr lang="en-US" smtClean="0"/>
              <a:pPr/>
              <a:t>20</a:t>
            </a:fld>
            <a:endParaRPr lang="en-US"/>
          </a:p>
        </p:txBody>
      </p:sp>
    </p:spTree>
    <p:extLst>
      <p:ext uri="{BB962C8B-B14F-4D97-AF65-F5344CB8AC3E}">
        <p14:creationId xmlns:p14="http://schemas.microsoft.com/office/powerpoint/2010/main" val="1296233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0" dirty="0" smtClean="0"/>
              <a:t>Great</a:t>
            </a:r>
            <a:r>
              <a:rPr lang="en-US" b="0" baseline="0" dirty="0" smtClean="0"/>
              <a:t> interviewing is all about fact finding, peeling the onion, and digging deep into an accomplishment. The key to using the most significant accomplishment (MSA) question is to ask several times to observe long term trends for individual, team or job related accomplishments. </a:t>
            </a:r>
            <a:endParaRPr lang="en-US" b="0" dirty="0"/>
          </a:p>
        </p:txBody>
      </p:sp>
      <p:sp>
        <p:nvSpPr>
          <p:cNvPr id="4" name="Slide Number Placeholder 3"/>
          <p:cNvSpPr>
            <a:spLocks noGrp="1"/>
          </p:cNvSpPr>
          <p:nvPr>
            <p:ph type="sldNum" sz="quarter" idx="10"/>
          </p:nvPr>
        </p:nvSpPr>
        <p:spPr/>
        <p:txBody>
          <a:bodyPr/>
          <a:lstStyle/>
          <a:p>
            <a:fld id="{E376ABE6-40C9-41D6-AE5A-A04217909D34}" type="slidenum">
              <a:rPr lang="en-US" smtClean="0"/>
              <a:pPr/>
              <a:t>21</a:t>
            </a:fld>
            <a:endParaRPr lang="en-US"/>
          </a:p>
        </p:txBody>
      </p:sp>
    </p:spTree>
    <p:extLst>
      <p:ext uri="{BB962C8B-B14F-4D97-AF65-F5344CB8AC3E}">
        <p14:creationId xmlns:p14="http://schemas.microsoft.com/office/powerpoint/2010/main" val="2437556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0" dirty="0" smtClean="0"/>
              <a:t>Here’s the basic form of the most significant accomplishment question and three suggested variations. The subsequent fact finding is the key skill.</a:t>
            </a:r>
          </a:p>
          <a:p>
            <a:endParaRPr lang="en-US" b="0" dirty="0" smtClean="0"/>
          </a:p>
          <a:p>
            <a:r>
              <a:rPr lang="en-US" b="0" dirty="0" smtClean="0"/>
              <a:t>The</a:t>
            </a:r>
            <a:r>
              <a:rPr lang="en-US" b="0" baseline="0" dirty="0" smtClean="0"/>
              <a:t> MSA question provides great insight into 4 core factors of success – talent, motivation to do the work required, team leadership, and comparable past performance</a:t>
            </a:r>
          </a:p>
        </p:txBody>
      </p:sp>
      <p:sp>
        <p:nvSpPr>
          <p:cNvPr id="4" name="Slide Number Placeholder 3"/>
          <p:cNvSpPr>
            <a:spLocks noGrp="1"/>
          </p:cNvSpPr>
          <p:nvPr>
            <p:ph type="sldNum" sz="quarter" idx="10"/>
          </p:nvPr>
        </p:nvSpPr>
        <p:spPr/>
        <p:txBody>
          <a:bodyPr/>
          <a:lstStyle/>
          <a:p>
            <a:fld id="{E376ABE6-40C9-41D6-AE5A-A04217909D34}" type="slidenum">
              <a:rPr lang="en-US" smtClean="0"/>
              <a:pPr/>
              <a:t>22</a:t>
            </a:fld>
            <a:endParaRPr lang="en-US"/>
          </a:p>
        </p:txBody>
      </p:sp>
    </p:spTree>
    <p:extLst>
      <p:ext uri="{BB962C8B-B14F-4D97-AF65-F5344CB8AC3E}">
        <p14:creationId xmlns:p14="http://schemas.microsoft.com/office/powerpoint/2010/main" val="4000300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b="0" dirty="0" smtClean="0"/>
              <a:t>Look for comparable accomplishments. The process used to achieve the results and the environment in which they’re achieved is more indicative of fit than identical accomplishments.</a:t>
            </a:r>
          </a:p>
        </p:txBody>
      </p:sp>
      <p:sp>
        <p:nvSpPr>
          <p:cNvPr id="4" name="Slide Number Placeholder 3"/>
          <p:cNvSpPr>
            <a:spLocks noGrp="1"/>
          </p:cNvSpPr>
          <p:nvPr>
            <p:ph type="sldNum" sz="quarter" idx="10"/>
          </p:nvPr>
        </p:nvSpPr>
        <p:spPr/>
        <p:txBody>
          <a:bodyPr/>
          <a:lstStyle/>
          <a:p>
            <a:fld id="{E376ABE6-40C9-41D6-AE5A-A04217909D34}" type="slidenum">
              <a:rPr lang="en-US" smtClean="0"/>
              <a:pPr/>
              <a:t>23</a:t>
            </a:fld>
            <a:endParaRPr lang="en-US"/>
          </a:p>
        </p:txBody>
      </p:sp>
    </p:spTree>
    <p:extLst>
      <p:ext uri="{BB962C8B-B14F-4D97-AF65-F5344CB8AC3E}">
        <p14:creationId xmlns:p14="http://schemas.microsoft.com/office/powerpoint/2010/main" val="36205755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b="0" dirty="0" smtClean="0"/>
              <a:t>Fact</a:t>
            </a:r>
            <a:r>
              <a:rPr lang="en-US" b="0" baseline="0" dirty="0" smtClean="0"/>
              <a:t> finding allows you to gather evidence you need to make the correct decision</a:t>
            </a:r>
          </a:p>
          <a:p>
            <a:endParaRPr lang="en-US" b="0" baseline="0" dirty="0" smtClean="0"/>
          </a:p>
          <a:p>
            <a:r>
              <a:rPr lang="en-US" b="0" baseline="0" dirty="0" smtClean="0"/>
              <a:t>Don’t accept generalities  such as “turned the department around”. Ask for clarifying information.</a:t>
            </a:r>
          </a:p>
          <a:p>
            <a:endParaRPr lang="en-US" b="0" baseline="0" dirty="0" smtClean="0"/>
          </a:p>
          <a:p>
            <a:r>
              <a:rPr lang="en-US" b="0" baseline="0" dirty="0" smtClean="0"/>
              <a:t>Probe deeply until you understanding the true nature of the accomplishment and the applicant’s role</a:t>
            </a:r>
          </a:p>
          <a:p>
            <a:endParaRPr lang="en-US" b="0" baseline="0" dirty="0" smtClean="0"/>
          </a:p>
          <a:p>
            <a:r>
              <a:rPr lang="en-US" b="0" baseline="0" dirty="0" smtClean="0"/>
              <a:t>For example, if in doubt ask: “I’m a little confused, can you tell me more about how you accomplished turning around the department? What were the challenges and how did handle them?”</a:t>
            </a:r>
          </a:p>
          <a:p>
            <a:endParaRPr lang="en-US" b="0" baseline="0" dirty="0" smtClean="0"/>
          </a:p>
        </p:txBody>
      </p:sp>
      <p:sp>
        <p:nvSpPr>
          <p:cNvPr id="4" name="Slide Number Placeholder 3"/>
          <p:cNvSpPr>
            <a:spLocks noGrp="1"/>
          </p:cNvSpPr>
          <p:nvPr>
            <p:ph type="sldNum" sz="quarter" idx="10"/>
          </p:nvPr>
        </p:nvSpPr>
        <p:spPr/>
        <p:txBody>
          <a:bodyPr/>
          <a:lstStyle/>
          <a:p>
            <a:fld id="{E376ABE6-40C9-41D6-AE5A-A04217909D34}" type="slidenum">
              <a:rPr lang="en-US" smtClean="0"/>
              <a:pPr/>
              <a:t>24</a:t>
            </a:fld>
            <a:endParaRPr lang="en-US"/>
          </a:p>
        </p:txBody>
      </p:sp>
    </p:spTree>
    <p:extLst>
      <p:ext uri="{BB962C8B-B14F-4D97-AF65-F5344CB8AC3E}">
        <p14:creationId xmlns:p14="http://schemas.microsoft.com/office/powerpoint/2010/main" val="19892279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0" dirty="0" smtClean="0"/>
              <a:t>Once you have qualified the reference provider and have a sense of how they can contribute to the consideration of this candidate begin qualifying the candidate by asking for an overall summary of strengths and weaknesses.</a:t>
            </a:r>
          </a:p>
          <a:p>
            <a:endParaRPr lang="en-US" b="0" dirty="0" smtClean="0"/>
          </a:p>
          <a:p>
            <a:pPr marL="231115" indent="-231115">
              <a:buFont typeface="+mj-lt"/>
              <a:buAutoNum type="arabicPeriod"/>
            </a:pPr>
            <a:r>
              <a:rPr lang="en-US" b="0" dirty="0" smtClean="0"/>
              <a:t>The key is asking for specific examples demonstrating the skill or behavior the reference mentioned.</a:t>
            </a:r>
          </a:p>
          <a:p>
            <a:pPr marL="231115" indent="-231115">
              <a:buFont typeface="+mj-lt"/>
              <a:buAutoNum type="arabicPeriod"/>
            </a:pPr>
            <a:r>
              <a:rPr lang="en-US" b="0" dirty="0" smtClean="0"/>
              <a:t>Confirm technical skills in a similar setting/role. Consider asking “How would you rank this person’s technical skills among other people in your shop?” Find out the basis for this ranking.</a:t>
            </a:r>
          </a:p>
          <a:p>
            <a:pPr marL="231115" indent="-231115">
              <a:buFont typeface="+mj-lt"/>
              <a:buAutoNum type="arabicPeriod"/>
            </a:pPr>
            <a:r>
              <a:rPr lang="en-US" b="0" dirty="0" smtClean="0"/>
              <a:t>Team skills: how well do they work with others and what is the reference basing this on? Direct observation, feedback, intuition?</a:t>
            </a:r>
          </a:p>
          <a:p>
            <a:pPr marL="231115" indent="-231115">
              <a:buFont typeface="+mj-lt"/>
              <a:buAutoNum type="arabicPeriod"/>
            </a:pPr>
            <a:r>
              <a:rPr lang="en-US" b="0" dirty="0" smtClean="0"/>
              <a:t>Customer service skills; examples where they excelled?</a:t>
            </a:r>
          </a:p>
          <a:p>
            <a:pPr marL="231115" indent="-231115">
              <a:buFont typeface="+mj-lt"/>
              <a:buAutoNum type="arabicPeriod"/>
            </a:pPr>
            <a:r>
              <a:rPr lang="en-US" b="0" dirty="0" smtClean="0"/>
              <a:t>Motivation for the job? What motivates them?</a:t>
            </a:r>
          </a:p>
          <a:p>
            <a:pPr marL="231115" indent="-231115">
              <a:buFont typeface="+mj-lt"/>
              <a:buAutoNum type="arabicPeriod"/>
            </a:pPr>
            <a:r>
              <a:rPr lang="en-US" b="0" dirty="0" smtClean="0"/>
              <a:t>Rehire and why? Would you want to work with this person again? Why or why not?</a:t>
            </a:r>
          </a:p>
          <a:p>
            <a:endParaRPr lang="en-US" b="0" dirty="0" smtClean="0"/>
          </a:p>
          <a:p>
            <a:endParaRPr lang="en-US" b="0" dirty="0"/>
          </a:p>
        </p:txBody>
      </p:sp>
      <p:sp>
        <p:nvSpPr>
          <p:cNvPr id="4" name="Slide Number Placeholder 3"/>
          <p:cNvSpPr>
            <a:spLocks noGrp="1"/>
          </p:cNvSpPr>
          <p:nvPr>
            <p:ph type="sldNum" sz="quarter" idx="10"/>
          </p:nvPr>
        </p:nvSpPr>
        <p:spPr/>
        <p:txBody>
          <a:bodyPr/>
          <a:lstStyle/>
          <a:p>
            <a:fld id="{E376ABE6-40C9-41D6-AE5A-A04217909D34}" type="slidenum">
              <a:rPr lang="en-US" smtClean="0"/>
              <a:pPr/>
              <a:t>25</a:t>
            </a:fld>
            <a:endParaRPr lang="en-US"/>
          </a:p>
        </p:txBody>
      </p:sp>
    </p:spTree>
    <p:extLst>
      <p:ext uri="{BB962C8B-B14F-4D97-AF65-F5344CB8AC3E}">
        <p14:creationId xmlns:p14="http://schemas.microsoft.com/office/powerpoint/2010/main" val="1762343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b="1" dirty="0"/>
              <a:t>The over arching goal of this training is to support you in hiring the right people for the right positions by utilizing a structured performance based interviewing process.</a:t>
            </a:r>
          </a:p>
        </p:txBody>
      </p:sp>
      <p:sp>
        <p:nvSpPr>
          <p:cNvPr id="4" name="Slide Number Placeholder 3"/>
          <p:cNvSpPr>
            <a:spLocks noGrp="1"/>
          </p:cNvSpPr>
          <p:nvPr>
            <p:ph type="sldNum" sz="quarter" idx="10"/>
          </p:nvPr>
        </p:nvSpPr>
        <p:spPr/>
        <p:txBody>
          <a:bodyPr/>
          <a:lstStyle/>
          <a:p>
            <a:fld id="{9CA66C3D-B590-415F-9D00-7818A77B9758}" type="slidenum">
              <a:rPr lang="en-US" smtClean="0"/>
              <a:pPr/>
              <a:t>2</a:t>
            </a:fld>
            <a:endParaRPr lang="en-US" dirty="0"/>
          </a:p>
        </p:txBody>
      </p:sp>
    </p:spTree>
    <p:extLst>
      <p:ext uri="{BB962C8B-B14F-4D97-AF65-F5344CB8AC3E}">
        <p14:creationId xmlns:p14="http://schemas.microsoft.com/office/powerpoint/2010/main" val="529495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b="0" dirty="0" smtClean="0"/>
          </a:p>
          <a:p>
            <a:endParaRPr lang="en-US" b="0" dirty="0" smtClean="0"/>
          </a:p>
          <a:p>
            <a:r>
              <a:rPr lang="en-US" b="1" dirty="0" smtClean="0"/>
              <a:t>Emphasize benefits of hiring and how it fits into the overall mission of </a:t>
            </a:r>
            <a:r>
              <a:rPr lang="en-US" b="1" dirty="0" err="1" smtClean="0"/>
              <a:t>b&amp;f</a:t>
            </a:r>
            <a:endParaRPr lang="en-US" b="1" dirty="0" smtClean="0"/>
          </a:p>
          <a:p>
            <a:endParaRPr lang="en-US" b="1" dirty="0" smtClean="0"/>
          </a:p>
          <a:p>
            <a:r>
              <a:rPr lang="en-US" b="0" dirty="0" smtClean="0"/>
              <a:t>Since</a:t>
            </a:r>
            <a:r>
              <a:rPr lang="en-US" b="0" baseline="0" dirty="0" smtClean="0"/>
              <a:t> 2008 my company has trained over 450 hiring managers at the University of Michigan to use performance-based hiring as their sourcing, interviewing, and recruiting process. During these trainings, I like to take a quick survey of the hiring challenges facing managers. </a:t>
            </a:r>
          </a:p>
          <a:p>
            <a:endParaRPr lang="en-US" b="0" baseline="0" dirty="0" smtClean="0"/>
          </a:p>
          <a:p>
            <a:r>
              <a:rPr lang="en-US" b="0" baseline="0" dirty="0" smtClean="0"/>
              <a:t>Here is a summary of the results over the past several years:</a:t>
            </a:r>
          </a:p>
          <a:p>
            <a:pPr marL="167928" indent="-167928">
              <a:buFont typeface="Wingdings" pitchFamily="2" charset="2"/>
              <a:buChar char="Ø"/>
            </a:pPr>
            <a:r>
              <a:rPr lang="en-US" b="0" baseline="0" dirty="0" smtClean="0"/>
              <a:t>Almost everyone agrees that the job postings are not very compelling and often times not an accurate description of the job</a:t>
            </a:r>
          </a:p>
          <a:p>
            <a:pPr marL="167928" indent="-167928">
              <a:buFont typeface="Wingdings" pitchFamily="2" charset="2"/>
              <a:buChar char="Ø"/>
            </a:pPr>
            <a:r>
              <a:rPr lang="en-US" b="0" baseline="0" dirty="0" smtClean="0"/>
              <a:t>Most managers say despite receiving more applications then they can manage, they aren’t necessarily seeing more great candidates</a:t>
            </a:r>
          </a:p>
          <a:p>
            <a:pPr marL="167928" indent="-167928">
              <a:buFont typeface="Wingdings" pitchFamily="2" charset="2"/>
              <a:buChar char="Ø"/>
            </a:pPr>
            <a:r>
              <a:rPr lang="en-US" b="0" baseline="0" dirty="0" smtClean="0"/>
              <a:t>Most managers perceive themselves as good interviewers, yet they rarely agreed with their colleagues when assessing candidates</a:t>
            </a:r>
          </a:p>
          <a:p>
            <a:pPr marL="167928" indent="-167928">
              <a:buFont typeface="Wingdings" pitchFamily="2" charset="2"/>
              <a:buChar char="Ø"/>
            </a:pPr>
            <a:r>
              <a:rPr lang="en-US" b="0" dirty="0" smtClean="0"/>
              <a:t>There</a:t>
            </a:r>
            <a:r>
              <a:rPr lang="en-US" b="0" baseline="0" dirty="0" smtClean="0"/>
              <a:t> is wide spread inconsistency in interviewing and selection methods</a:t>
            </a:r>
          </a:p>
          <a:p>
            <a:pPr marL="167928" indent="-167928">
              <a:buFont typeface="Wingdings" pitchFamily="2" charset="2"/>
              <a:buChar char="Ø"/>
            </a:pPr>
            <a:r>
              <a:rPr lang="en-US" b="0" baseline="0" dirty="0" smtClean="0"/>
              <a:t>The hiring process is time consuming </a:t>
            </a:r>
          </a:p>
          <a:p>
            <a:pPr marL="167928" indent="-167928">
              <a:buFont typeface="Wingdings" pitchFamily="2" charset="2"/>
              <a:buChar char="Ø"/>
            </a:pPr>
            <a:r>
              <a:rPr lang="en-US" b="0" baseline="0" dirty="0" smtClean="0"/>
              <a:t>For most positions, it takes three weeks to three months to determine competency, yet most managers think they can determine this within minutes of an interview</a:t>
            </a:r>
            <a:endParaRPr lang="en-US" b="0" dirty="0"/>
          </a:p>
        </p:txBody>
      </p:sp>
      <p:sp>
        <p:nvSpPr>
          <p:cNvPr id="4" name="Slide Number Placeholder 3"/>
          <p:cNvSpPr>
            <a:spLocks noGrp="1"/>
          </p:cNvSpPr>
          <p:nvPr>
            <p:ph type="sldNum" sz="quarter" idx="10"/>
          </p:nvPr>
        </p:nvSpPr>
        <p:spPr/>
        <p:txBody>
          <a:bodyPr/>
          <a:lstStyle/>
          <a:p>
            <a:fld id="{E376ABE6-40C9-41D6-AE5A-A04217909D34}" type="slidenum">
              <a:rPr lang="en-US" smtClean="0"/>
              <a:pPr/>
              <a:t>3</a:t>
            </a:fld>
            <a:endParaRPr lang="en-US" dirty="0"/>
          </a:p>
        </p:txBody>
      </p:sp>
    </p:spTree>
    <p:extLst>
      <p:ext uri="{BB962C8B-B14F-4D97-AF65-F5344CB8AC3E}">
        <p14:creationId xmlns:p14="http://schemas.microsoft.com/office/powerpoint/2010/main" val="3174254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66C3D-B590-415F-9D00-7818A77B9758}" type="slidenum">
              <a:rPr lang="en-US" smtClean="0"/>
              <a:pPr/>
              <a:t>5</a:t>
            </a:fld>
            <a:endParaRPr lang="en-US" dirty="0"/>
          </a:p>
        </p:txBody>
      </p:sp>
    </p:spTree>
    <p:extLst>
      <p:ext uri="{BB962C8B-B14F-4D97-AF65-F5344CB8AC3E}">
        <p14:creationId xmlns:p14="http://schemas.microsoft.com/office/powerpoint/2010/main" val="3551158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66C3D-B590-415F-9D00-7818A77B9758}" type="slidenum">
              <a:rPr lang="en-US" smtClean="0"/>
              <a:pPr/>
              <a:t>6</a:t>
            </a:fld>
            <a:endParaRPr lang="en-US" dirty="0"/>
          </a:p>
        </p:txBody>
      </p:sp>
    </p:spTree>
    <p:extLst>
      <p:ext uri="{BB962C8B-B14F-4D97-AF65-F5344CB8AC3E}">
        <p14:creationId xmlns:p14="http://schemas.microsoft.com/office/powerpoint/2010/main" val="2395905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6ABE6-40C9-41D6-AE5A-A04217909D34}" type="slidenum">
              <a:rPr lang="en-US" smtClean="0"/>
              <a:pPr/>
              <a:t>8</a:t>
            </a:fld>
            <a:endParaRPr lang="en-US" dirty="0"/>
          </a:p>
        </p:txBody>
      </p:sp>
    </p:spTree>
    <p:extLst>
      <p:ext uri="{BB962C8B-B14F-4D97-AF65-F5344CB8AC3E}">
        <p14:creationId xmlns:p14="http://schemas.microsoft.com/office/powerpoint/2010/main" val="733893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0" dirty="0" smtClean="0"/>
              <a:t>Another</a:t>
            </a:r>
            <a:r>
              <a:rPr lang="en-US" b="0" baseline="0" dirty="0" smtClean="0"/>
              <a:t> component to creating smart performance objectives is to consider what competencies are necessary to successfully perform the various responsibilities in a job. Infusing </a:t>
            </a:r>
            <a:r>
              <a:rPr lang="en-US" b="0" baseline="0" dirty="0" smtClean="0"/>
              <a:t>competencies </a:t>
            </a:r>
            <a:r>
              <a:rPr lang="en-US" b="0" baseline="0" dirty="0" smtClean="0"/>
              <a:t>into the job description will lend itself to creating competency based interview questions that truly assess candidate skills and past performance.</a:t>
            </a:r>
            <a:endParaRPr lang="en-US" b="0" dirty="0"/>
          </a:p>
        </p:txBody>
      </p:sp>
      <p:sp>
        <p:nvSpPr>
          <p:cNvPr id="4" name="Slide Number Placeholder 3"/>
          <p:cNvSpPr>
            <a:spLocks noGrp="1"/>
          </p:cNvSpPr>
          <p:nvPr>
            <p:ph type="sldNum" sz="quarter" idx="10"/>
          </p:nvPr>
        </p:nvSpPr>
        <p:spPr/>
        <p:txBody>
          <a:bodyPr/>
          <a:lstStyle/>
          <a:p>
            <a:fld id="{E376ABE6-40C9-41D6-AE5A-A04217909D34}" type="slidenum">
              <a:rPr lang="en-US" smtClean="0"/>
              <a:pPr/>
              <a:t>9</a:t>
            </a:fld>
            <a:endParaRPr lang="en-US" dirty="0"/>
          </a:p>
        </p:txBody>
      </p:sp>
    </p:spTree>
    <p:extLst>
      <p:ext uri="{BB962C8B-B14F-4D97-AF65-F5344CB8AC3E}">
        <p14:creationId xmlns:p14="http://schemas.microsoft.com/office/powerpoint/2010/main" val="1179451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sz="1400" dirty="0"/>
              <a:t>The </a:t>
            </a:r>
            <a:r>
              <a:rPr lang="en-US" sz="1400" u="sng" dirty="0"/>
              <a:t>performance-based hiring process</a:t>
            </a:r>
            <a:r>
              <a:rPr lang="en-US" sz="1400" dirty="0"/>
              <a:t> is consistent with best practices identified for both content and process and are consistent with best practices identified in the interview literature</a:t>
            </a:r>
          </a:p>
          <a:p>
            <a:endParaRPr lang="en-US" sz="1400" dirty="0"/>
          </a:p>
          <a:p>
            <a:r>
              <a:rPr lang="en-US" sz="1400" dirty="0"/>
              <a:t>Interviews are just one source of data about the fit between an applicant and a specific position. There are also assessments, such as the MECH test, and simulations. The goal of creating structure around the interview is to help you gather a wide range of job related information that will help you systematically identify the best people and thus make sound hiring decisions.</a:t>
            </a:r>
          </a:p>
          <a:p>
            <a:endParaRPr lang="en-US" b="0" baseline="0" dirty="0" smtClean="0"/>
          </a:p>
          <a:p>
            <a:r>
              <a:rPr lang="en-US" sz="1400" dirty="0"/>
              <a:t>Performance is about results and when performance is the basis for making hiring decisions, accuracy increases dramatically.</a:t>
            </a:r>
          </a:p>
        </p:txBody>
      </p:sp>
      <p:sp>
        <p:nvSpPr>
          <p:cNvPr id="4" name="Slide Number Placeholder 3"/>
          <p:cNvSpPr>
            <a:spLocks noGrp="1"/>
          </p:cNvSpPr>
          <p:nvPr>
            <p:ph type="sldNum" sz="quarter" idx="10"/>
          </p:nvPr>
        </p:nvSpPr>
        <p:spPr/>
        <p:txBody>
          <a:bodyPr/>
          <a:lstStyle/>
          <a:p>
            <a:fld id="{E376ABE6-40C9-41D6-AE5A-A04217909D34}" type="slidenum">
              <a:rPr lang="en-US" smtClean="0"/>
              <a:pPr/>
              <a:t>12</a:t>
            </a:fld>
            <a:endParaRPr lang="en-US" dirty="0"/>
          </a:p>
        </p:txBody>
      </p:sp>
    </p:spTree>
    <p:extLst>
      <p:ext uri="{BB962C8B-B14F-4D97-AF65-F5344CB8AC3E}">
        <p14:creationId xmlns:p14="http://schemas.microsoft.com/office/powerpoint/2010/main" val="3214662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A66C3D-B590-415F-9D00-7818A77B9758}" type="slidenum">
              <a:rPr lang="en-US" smtClean="0"/>
              <a:pPr/>
              <a:t>13</a:t>
            </a:fld>
            <a:endParaRPr lang="en-US" dirty="0"/>
          </a:p>
        </p:txBody>
      </p:sp>
    </p:spTree>
    <p:extLst>
      <p:ext uri="{BB962C8B-B14F-4D97-AF65-F5344CB8AC3E}">
        <p14:creationId xmlns:p14="http://schemas.microsoft.com/office/powerpoint/2010/main" val="375974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A669636-F2D6-4708-9D3D-D309FFDA528E}" type="datetime1">
              <a:rPr lang="en-US" smtClean="0"/>
              <a:pPr/>
              <a:t>11/11/2014</a:t>
            </a:fld>
            <a:endParaRPr lang="en-US" dirty="0"/>
          </a:p>
        </p:txBody>
      </p:sp>
      <p:sp>
        <p:nvSpPr>
          <p:cNvPr id="5" name="Footer Placeholder 4"/>
          <p:cNvSpPr>
            <a:spLocks noGrp="1"/>
          </p:cNvSpPr>
          <p:nvPr>
            <p:ph type="ftr" sz="quarter" idx="11"/>
          </p:nvPr>
        </p:nvSpPr>
        <p:spPr/>
        <p:txBody>
          <a:bodyPr/>
          <a:lstStyle/>
          <a:p>
            <a:r>
              <a:rPr lang="en-US" smtClean="0"/>
              <a:t>Copyright 2010 by Academy Coaching, LLC. All Rights Reserved.</a:t>
            </a:r>
            <a:endParaRPr lang="en-US" dirty="0"/>
          </a:p>
        </p:txBody>
      </p:sp>
      <p:sp>
        <p:nvSpPr>
          <p:cNvPr id="6" name="Slide Number Placeholder 5"/>
          <p:cNvSpPr>
            <a:spLocks noGrp="1"/>
          </p:cNvSpPr>
          <p:nvPr>
            <p:ph type="sldNum" sz="quarter" idx="12"/>
          </p:nvPr>
        </p:nvSpPr>
        <p:spPr/>
        <p:txBody>
          <a:bodyPr/>
          <a:lstStyle/>
          <a:p>
            <a:fld id="{20D35547-27E7-4987-A405-B3BCC4F7ACF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24E42E-E511-4CE1-9622-F27C6E2C13AD}" type="datetime1">
              <a:rPr lang="en-US" smtClean="0"/>
              <a:pPr/>
              <a:t>11/11/2014</a:t>
            </a:fld>
            <a:endParaRPr lang="en-US" dirty="0"/>
          </a:p>
        </p:txBody>
      </p:sp>
      <p:sp>
        <p:nvSpPr>
          <p:cNvPr id="5" name="Footer Placeholder 4"/>
          <p:cNvSpPr>
            <a:spLocks noGrp="1"/>
          </p:cNvSpPr>
          <p:nvPr>
            <p:ph type="ftr" sz="quarter" idx="11"/>
          </p:nvPr>
        </p:nvSpPr>
        <p:spPr/>
        <p:txBody>
          <a:bodyPr/>
          <a:lstStyle/>
          <a:p>
            <a:r>
              <a:rPr lang="en-US" smtClean="0"/>
              <a:t>Copyright 2010 by Academy Coaching, LLC. All Rights Reserved.</a:t>
            </a:r>
            <a:endParaRPr lang="en-US" dirty="0"/>
          </a:p>
        </p:txBody>
      </p:sp>
      <p:sp>
        <p:nvSpPr>
          <p:cNvPr id="6" name="Slide Number Placeholder 5"/>
          <p:cNvSpPr>
            <a:spLocks noGrp="1"/>
          </p:cNvSpPr>
          <p:nvPr>
            <p:ph type="sldNum" sz="quarter" idx="12"/>
          </p:nvPr>
        </p:nvSpPr>
        <p:spPr/>
        <p:txBody>
          <a:bodyPr/>
          <a:lstStyle/>
          <a:p>
            <a:fld id="{20D35547-27E7-4987-A405-B3BCC4F7ACF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671A7F-8ED8-4A28-A627-C756F70100F1}" type="datetime1">
              <a:rPr lang="en-US" smtClean="0"/>
              <a:pPr/>
              <a:t>11/11/2014</a:t>
            </a:fld>
            <a:endParaRPr lang="en-US" dirty="0"/>
          </a:p>
        </p:txBody>
      </p:sp>
      <p:sp>
        <p:nvSpPr>
          <p:cNvPr id="5" name="Footer Placeholder 4"/>
          <p:cNvSpPr>
            <a:spLocks noGrp="1"/>
          </p:cNvSpPr>
          <p:nvPr>
            <p:ph type="ftr" sz="quarter" idx="11"/>
          </p:nvPr>
        </p:nvSpPr>
        <p:spPr/>
        <p:txBody>
          <a:bodyPr/>
          <a:lstStyle/>
          <a:p>
            <a:r>
              <a:rPr lang="en-US" smtClean="0"/>
              <a:t>Copyright 2010 by Academy Coaching, LLC. All Rights Reserved.</a:t>
            </a:r>
            <a:endParaRPr lang="en-US" dirty="0"/>
          </a:p>
        </p:txBody>
      </p:sp>
      <p:sp>
        <p:nvSpPr>
          <p:cNvPr id="6" name="Slide Number Placeholder 5"/>
          <p:cNvSpPr>
            <a:spLocks noGrp="1"/>
          </p:cNvSpPr>
          <p:nvPr>
            <p:ph type="sldNum" sz="quarter" idx="12"/>
          </p:nvPr>
        </p:nvSpPr>
        <p:spPr/>
        <p:txBody>
          <a:bodyPr/>
          <a:lstStyle/>
          <a:p>
            <a:fld id="{20D35547-27E7-4987-A405-B3BCC4F7ACF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EFB613-4132-4794-943A-7968D5A6F209}" type="datetimeFigureOut">
              <a:rPr lang="en-US" smtClean="0"/>
              <a:pPr/>
              <a:t>11/11/2014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970BC5-7CE1-48E2-BD5C-51A56A5F9164}" type="slidenum">
              <a:rPr lang="en-US" smtClean="0"/>
              <a:pPr/>
              <a:t>‹#›</a:t>
            </a:fld>
            <a:endParaRPr lang="en-US"/>
          </a:p>
        </p:txBody>
      </p:sp>
    </p:spTree>
    <p:extLst>
      <p:ext uri="{BB962C8B-B14F-4D97-AF65-F5344CB8AC3E}">
        <p14:creationId xmlns:p14="http://schemas.microsoft.com/office/powerpoint/2010/main" val="37746658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EFB613-4132-4794-943A-7968D5A6F209}" type="datetimeFigureOut">
              <a:rPr lang="en-US" smtClean="0"/>
              <a:pPr/>
              <a:t>11/11/2014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970BC5-7CE1-48E2-BD5C-51A56A5F9164}" type="slidenum">
              <a:rPr lang="en-US" smtClean="0"/>
              <a:pPr/>
              <a:t>‹#›</a:t>
            </a:fld>
            <a:endParaRPr lang="en-US"/>
          </a:p>
        </p:txBody>
      </p:sp>
    </p:spTree>
    <p:extLst>
      <p:ext uri="{BB962C8B-B14F-4D97-AF65-F5344CB8AC3E}">
        <p14:creationId xmlns:p14="http://schemas.microsoft.com/office/powerpoint/2010/main" val="2882779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EFB613-4132-4794-943A-7968D5A6F209}" type="datetimeFigureOut">
              <a:rPr lang="en-US" smtClean="0"/>
              <a:pPr/>
              <a:t>11/11/2014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970BC5-7CE1-48E2-BD5C-51A56A5F9164}" type="slidenum">
              <a:rPr lang="en-US" smtClean="0"/>
              <a:pPr/>
              <a:t>‹#›</a:t>
            </a:fld>
            <a:endParaRPr lang="en-US"/>
          </a:p>
        </p:txBody>
      </p:sp>
    </p:spTree>
    <p:extLst>
      <p:ext uri="{BB962C8B-B14F-4D97-AF65-F5344CB8AC3E}">
        <p14:creationId xmlns:p14="http://schemas.microsoft.com/office/powerpoint/2010/main" val="2148010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EFB613-4132-4794-943A-7968D5A6F209}" type="datetimeFigureOut">
              <a:rPr lang="en-US" smtClean="0"/>
              <a:pPr/>
              <a:t>11/11/2014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970BC5-7CE1-48E2-BD5C-51A56A5F9164}" type="slidenum">
              <a:rPr lang="en-US" smtClean="0"/>
              <a:pPr/>
              <a:t>‹#›</a:t>
            </a:fld>
            <a:endParaRPr lang="en-US"/>
          </a:p>
        </p:txBody>
      </p:sp>
    </p:spTree>
    <p:extLst>
      <p:ext uri="{BB962C8B-B14F-4D97-AF65-F5344CB8AC3E}">
        <p14:creationId xmlns:p14="http://schemas.microsoft.com/office/powerpoint/2010/main" val="21808971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EFB613-4132-4794-943A-7968D5A6F209}" type="datetimeFigureOut">
              <a:rPr lang="en-US" smtClean="0"/>
              <a:pPr/>
              <a:t>11/11/2014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970BC5-7CE1-48E2-BD5C-51A56A5F9164}" type="slidenum">
              <a:rPr lang="en-US" smtClean="0"/>
              <a:pPr/>
              <a:t>‹#›</a:t>
            </a:fld>
            <a:endParaRPr lang="en-US"/>
          </a:p>
        </p:txBody>
      </p:sp>
    </p:spTree>
    <p:extLst>
      <p:ext uri="{BB962C8B-B14F-4D97-AF65-F5344CB8AC3E}">
        <p14:creationId xmlns:p14="http://schemas.microsoft.com/office/powerpoint/2010/main" val="498062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EFB613-4132-4794-943A-7968D5A6F209}" type="datetimeFigureOut">
              <a:rPr lang="en-US" smtClean="0"/>
              <a:pPr/>
              <a:t>11/11/2014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970BC5-7CE1-48E2-BD5C-51A56A5F9164}" type="slidenum">
              <a:rPr lang="en-US" smtClean="0"/>
              <a:pPr/>
              <a:t>‹#›</a:t>
            </a:fld>
            <a:endParaRPr lang="en-US"/>
          </a:p>
        </p:txBody>
      </p:sp>
    </p:spTree>
    <p:extLst>
      <p:ext uri="{BB962C8B-B14F-4D97-AF65-F5344CB8AC3E}">
        <p14:creationId xmlns:p14="http://schemas.microsoft.com/office/powerpoint/2010/main" val="15795811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EFB613-4132-4794-943A-7968D5A6F209}" type="datetimeFigureOut">
              <a:rPr lang="en-US" smtClean="0"/>
              <a:pPr/>
              <a:t>11/11/2014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970BC5-7CE1-48E2-BD5C-51A56A5F9164}" type="slidenum">
              <a:rPr lang="en-US" smtClean="0"/>
              <a:pPr/>
              <a:t>‹#›</a:t>
            </a:fld>
            <a:endParaRPr lang="en-US"/>
          </a:p>
        </p:txBody>
      </p:sp>
    </p:spTree>
    <p:extLst>
      <p:ext uri="{BB962C8B-B14F-4D97-AF65-F5344CB8AC3E}">
        <p14:creationId xmlns:p14="http://schemas.microsoft.com/office/powerpoint/2010/main" val="164617940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EFB613-4132-4794-943A-7968D5A6F209}" type="datetimeFigureOut">
              <a:rPr lang="en-US" smtClean="0"/>
              <a:pPr/>
              <a:t>11/11/2014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970BC5-7CE1-48E2-BD5C-51A56A5F9164}" type="slidenum">
              <a:rPr lang="en-US" smtClean="0"/>
              <a:pPr/>
              <a:t>‹#›</a:t>
            </a:fld>
            <a:endParaRPr lang="en-US"/>
          </a:p>
        </p:txBody>
      </p:sp>
    </p:spTree>
    <p:extLst>
      <p:ext uri="{BB962C8B-B14F-4D97-AF65-F5344CB8AC3E}">
        <p14:creationId xmlns:p14="http://schemas.microsoft.com/office/powerpoint/2010/main" val="1534719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8DFFD1-FAB8-4047-B08C-EBC03E297CC3}" type="datetime1">
              <a:rPr lang="en-US" smtClean="0"/>
              <a:pPr/>
              <a:t>11/11/2014</a:t>
            </a:fld>
            <a:endParaRPr lang="en-US" dirty="0"/>
          </a:p>
        </p:txBody>
      </p:sp>
      <p:sp>
        <p:nvSpPr>
          <p:cNvPr id="5" name="Footer Placeholder 4"/>
          <p:cNvSpPr>
            <a:spLocks noGrp="1"/>
          </p:cNvSpPr>
          <p:nvPr>
            <p:ph type="ftr" sz="quarter" idx="11"/>
          </p:nvPr>
        </p:nvSpPr>
        <p:spPr/>
        <p:txBody>
          <a:bodyPr/>
          <a:lstStyle/>
          <a:p>
            <a:r>
              <a:rPr lang="en-US" smtClean="0"/>
              <a:t>Copyright 2010 by Academy Coaching, LLC. All Rights Reserved.</a:t>
            </a:r>
            <a:endParaRPr lang="en-US" dirty="0"/>
          </a:p>
        </p:txBody>
      </p:sp>
      <p:sp>
        <p:nvSpPr>
          <p:cNvPr id="6" name="Slide Number Placeholder 5"/>
          <p:cNvSpPr>
            <a:spLocks noGrp="1"/>
          </p:cNvSpPr>
          <p:nvPr>
            <p:ph type="sldNum" sz="quarter" idx="12"/>
          </p:nvPr>
        </p:nvSpPr>
        <p:spPr/>
        <p:txBody>
          <a:bodyPr/>
          <a:lstStyle/>
          <a:p>
            <a:fld id="{20D35547-27E7-4987-A405-B3BCC4F7ACF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EFB613-4132-4794-943A-7968D5A6F209}" type="datetimeFigureOut">
              <a:rPr lang="en-US" smtClean="0"/>
              <a:pPr/>
              <a:t>11/11/2014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970BC5-7CE1-48E2-BD5C-51A56A5F9164}" type="slidenum">
              <a:rPr lang="en-US" smtClean="0"/>
              <a:pPr/>
              <a:t>‹#›</a:t>
            </a:fld>
            <a:endParaRPr lang="en-US"/>
          </a:p>
        </p:txBody>
      </p:sp>
    </p:spTree>
    <p:extLst>
      <p:ext uri="{BB962C8B-B14F-4D97-AF65-F5344CB8AC3E}">
        <p14:creationId xmlns:p14="http://schemas.microsoft.com/office/powerpoint/2010/main" val="2720390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EFB613-4132-4794-943A-7968D5A6F209}" type="datetimeFigureOut">
              <a:rPr lang="en-US" smtClean="0"/>
              <a:pPr/>
              <a:t>11/11/2014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970BC5-7CE1-48E2-BD5C-51A56A5F9164}" type="slidenum">
              <a:rPr lang="en-US" smtClean="0"/>
              <a:pPr/>
              <a:t>‹#›</a:t>
            </a:fld>
            <a:endParaRPr lang="en-US"/>
          </a:p>
        </p:txBody>
      </p:sp>
    </p:spTree>
    <p:extLst>
      <p:ext uri="{BB962C8B-B14F-4D97-AF65-F5344CB8AC3E}">
        <p14:creationId xmlns:p14="http://schemas.microsoft.com/office/powerpoint/2010/main" val="4015299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EFB613-4132-4794-943A-7968D5A6F209}" type="datetimeFigureOut">
              <a:rPr lang="en-US" smtClean="0"/>
              <a:pPr/>
              <a:t>11/11/2014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970BC5-7CE1-48E2-BD5C-51A56A5F9164}" type="slidenum">
              <a:rPr lang="en-US" smtClean="0"/>
              <a:pPr/>
              <a:t>‹#›</a:t>
            </a:fld>
            <a:endParaRPr lang="en-US"/>
          </a:p>
        </p:txBody>
      </p:sp>
    </p:spTree>
    <p:extLst>
      <p:ext uri="{BB962C8B-B14F-4D97-AF65-F5344CB8AC3E}">
        <p14:creationId xmlns:p14="http://schemas.microsoft.com/office/powerpoint/2010/main" val="4201037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F64F4C85-10A2-4CB9-8811-C909265E6876}" type="datetime1">
              <a:rPr lang="en-US" smtClean="0"/>
              <a:pPr/>
              <a:t>11/11/2014</a:t>
            </a:fld>
            <a:endParaRPr lang="en-US" dirty="0"/>
          </a:p>
        </p:txBody>
      </p:sp>
      <p:sp>
        <p:nvSpPr>
          <p:cNvPr id="5" name="Footer Placeholder 4"/>
          <p:cNvSpPr>
            <a:spLocks noGrp="1"/>
          </p:cNvSpPr>
          <p:nvPr>
            <p:ph type="ftr" sz="quarter" idx="11"/>
          </p:nvPr>
        </p:nvSpPr>
        <p:spPr/>
        <p:txBody>
          <a:bodyPr/>
          <a:lstStyle/>
          <a:p>
            <a:r>
              <a:rPr lang="en-US" smtClean="0"/>
              <a:t>Copyright 2010 by Academy Coaching, LLC. All Rights Reserved.</a:t>
            </a:r>
            <a:endParaRPr lang="en-US" dirty="0"/>
          </a:p>
        </p:txBody>
      </p:sp>
      <p:sp>
        <p:nvSpPr>
          <p:cNvPr id="6" name="Slide Number Placeholder 5"/>
          <p:cNvSpPr>
            <a:spLocks noGrp="1"/>
          </p:cNvSpPr>
          <p:nvPr>
            <p:ph type="sldNum" sz="quarter" idx="12"/>
          </p:nvPr>
        </p:nvSpPr>
        <p:spPr/>
        <p:txBody>
          <a:bodyPr/>
          <a:lstStyle/>
          <a:p>
            <a:fld id="{20D35547-27E7-4987-A405-B3BCC4F7ACF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2631CEF-CD4A-4376-A0D5-3165E88042DE}" type="datetime1">
              <a:rPr lang="en-US" smtClean="0"/>
              <a:pPr/>
              <a:t>11/11/2014</a:t>
            </a:fld>
            <a:endParaRPr lang="en-US" dirty="0"/>
          </a:p>
        </p:txBody>
      </p:sp>
      <p:sp>
        <p:nvSpPr>
          <p:cNvPr id="6" name="Footer Placeholder 5"/>
          <p:cNvSpPr>
            <a:spLocks noGrp="1"/>
          </p:cNvSpPr>
          <p:nvPr>
            <p:ph type="ftr" sz="quarter" idx="11"/>
          </p:nvPr>
        </p:nvSpPr>
        <p:spPr/>
        <p:txBody>
          <a:bodyPr/>
          <a:lstStyle/>
          <a:p>
            <a:r>
              <a:rPr lang="en-US" smtClean="0"/>
              <a:t>Copyright 2010 by Academy Coaching, LLC. All Rights Reserved.</a:t>
            </a:r>
            <a:endParaRPr lang="en-US" dirty="0"/>
          </a:p>
        </p:txBody>
      </p:sp>
      <p:sp>
        <p:nvSpPr>
          <p:cNvPr id="7" name="Slide Number Placeholder 6"/>
          <p:cNvSpPr>
            <a:spLocks noGrp="1"/>
          </p:cNvSpPr>
          <p:nvPr>
            <p:ph type="sldNum" sz="quarter" idx="12"/>
          </p:nvPr>
        </p:nvSpPr>
        <p:spPr/>
        <p:txBody>
          <a:bodyPr/>
          <a:lstStyle/>
          <a:p>
            <a:fld id="{20D35547-27E7-4987-A405-B3BCC4F7ACF7}" type="slidenum">
              <a:rPr lang="en-US" smtClean="0"/>
              <a:pPr/>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F024FCD-CC45-466E-9720-7990DE683818}" type="datetime1">
              <a:rPr lang="en-US" smtClean="0"/>
              <a:pPr/>
              <a:t>11/11/2014</a:t>
            </a:fld>
            <a:endParaRPr lang="en-US" dirty="0"/>
          </a:p>
        </p:txBody>
      </p:sp>
      <p:sp>
        <p:nvSpPr>
          <p:cNvPr id="8" name="Footer Placeholder 7"/>
          <p:cNvSpPr>
            <a:spLocks noGrp="1"/>
          </p:cNvSpPr>
          <p:nvPr>
            <p:ph type="ftr" sz="quarter" idx="11"/>
          </p:nvPr>
        </p:nvSpPr>
        <p:spPr/>
        <p:txBody>
          <a:bodyPr/>
          <a:lstStyle/>
          <a:p>
            <a:r>
              <a:rPr lang="en-US" smtClean="0"/>
              <a:t>Copyright 2010 by Academy Coaching, LLC. All Rights Reserved.</a:t>
            </a:r>
            <a:endParaRPr lang="en-US" dirty="0"/>
          </a:p>
        </p:txBody>
      </p:sp>
      <p:sp>
        <p:nvSpPr>
          <p:cNvPr id="9" name="Slide Number Placeholder 8"/>
          <p:cNvSpPr>
            <a:spLocks noGrp="1"/>
          </p:cNvSpPr>
          <p:nvPr>
            <p:ph type="sldNum" sz="quarter" idx="12"/>
          </p:nvPr>
        </p:nvSpPr>
        <p:spPr/>
        <p:txBody>
          <a:bodyPr/>
          <a:lstStyle/>
          <a:p>
            <a:fld id="{20D35547-27E7-4987-A405-B3BCC4F7ACF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E0B28E-65DB-453D-83DC-F3BF69D29708}" type="datetime1">
              <a:rPr lang="en-US" smtClean="0"/>
              <a:pPr/>
              <a:t>11/11/2014</a:t>
            </a:fld>
            <a:endParaRPr lang="en-US" dirty="0"/>
          </a:p>
        </p:txBody>
      </p:sp>
      <p:sp>
        <p:nvSpPr>
          <p:cNvPr id="4" name="Footer Placeholder 3"/>
          <p:cNvSpPr>
            <a:spLocks noGrp="1"/>
          </p:cNvSpPr>
          <p:nvPr>
            <p:ph type="ftr" sz="quarter" idx="11"/>
          </p:nvPr>
        </p:nvSpPr>
        <p:spPr/>
        <p:txBody>
          <a:bodyPr/>
          <a:lstStyle/>
          <a:p>
            <a:r>
              <a:rPr lang="en-US" smtClean="0"/>
              <a:t>Copyright 2010 by Academy Coaching, LLC. All Rights Reserved.</a:t>
            </a:r>
            <a:endParaRPr lang="en-US" dirty="0"/>
          </a:p>
        </p:txBody>
      </p:sp>
      <p:sp>
        <p:nvSpPr>
          <p:cNvPr id="5" name="Slide Number Placeholder 4"/>
          <p:cNvSpPr>
            <a:spLocks noGrp="1"/>
          </p:cNvSpPr>
          <p:nvPr>
            <p:ph type="sldNum" sz="quarter" idx="12"/>
          </p:nvPr>
        </p:nvSpPr>
        <p:spPr/>
        <p:txBody>
          <a:bodyPr/>
          <a:lstStyle/>
          <a:p>
            <a:fld id="{20D35547-27E7-4987-A405-B3BCC4F7ACF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24FC3E-B123-46C9-B575-32E746F6F0A7}" type="datetime1">
              <a:rPr lang="en-US" smtClean="0"/>
              <a:pPr/>
              <a:t>11/11/2014</a:t>
            </a:fld>
            <a:endParaRPr lang="en-US" dirty="0"/>
          </a:p>
        </p:txBody>
      </p:sp>
      <p:sp>
        <p:nvSpPr>
          <p:cNvPr id="3" name="Footer Placeholder 2"/>
          <p:cNvSpPr>
            <a:spLocks noGrp="1"/>
          </p:cNvSpPr>
          <p:nvPr>
            <p:ph type="ftr" sz="quarter" idx="11"/>
          </p:nvPr>
        </p:nvSpPr>
        <p:spPr/>
        <p:txBody>
          <a:bodyPr/>
          <a:lstStyle/>
          <a:p>
            <a:r>
              <a:rPr lang="en-US" smtClean="0"/>
              <a:t>Copyright 2010 by Academy Coaching, LLC. All Rights Reserved.</a:t>
            </a:r>
            <a:endParaRPr lang="en-US" dirty="0"/>
          </a:p>
        </p:txBody>
      </p:sp>
      <p:sp>
        <p:nvSpPr>
          <p:cNvPr id="4" name="Slide Number Placeholder 3"/>
          <p:cNvSpPr>
            <a:spLocks noGrp="1"/>
          </p:cNvSpPr>
          <p:nvPr>
            <p:ph type="sldNum" sz="quarter" idx="12"/>
          </p:nvPr>
        </p:nvSpPr>
        <p:spPr/>
        <p:txBody>
          <a:bodyPr/>
          <a:lstStyle/>
          <a:p>
            <a:fld id="{20D35547-27E7-4987-A405-B3BCC4F7ACF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67C8847C-2885-4DBB-8BB7-F17818228A9C}" type="datetime1">
              <a:rPr lang="en-US" smtClean="0"/>
              <a:pPr/>
              <a:t>11/11/2014</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r>
              <a:rPr lang="en-US" smtClean="0"/>
              <a:t>Copyright 2010 by Academy Coaching, LLC. All Rights Reserved.</a:t>
            </a:r>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0D35547-27E7-4987-A405-B3BCC4F7ACF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6C36B8-AF82-4A78-AFD6-26D42FA41999}" type="datetime1">
              <a:rPr lang="en-US" smtClean="0"/>
              <a:pPr/>
              <a:t>11/11/2014</a:t>
            </a:fld>
            <a:endParaRPr lang="en-US" dirty="0"/>
          </a:p>
        </p:txBody>
      </p:sp>
      <p:sp>
        <p:nvSpPr>
          <p:cNvPr id="6" name="Footer Placeholder 5"/>
          <p:cNvSpPr>
            <a:spLocks noGrp="1"/>
          </p:cNvSpPr>
          <p:nvPr>
            <p:ph type="ftr" sz="quarter" idx="11"/>
          </p:nvPr>
        </p:nvSpPr>
        <p:spPr/>
        <p:txBody>
          <a:bodyPr/>
          <a:lstStyle/>
          <a:p>
            <a:r>
              <a:rPr lang="en-US" smtClean="0"/>
              <a:t>Copyright 2010 by Academy Coaching, LLC. All Rights Reserved.</a:t>
            </a:r>
            <a:endParaRPr lang="en-US" dirty="0"/>
          </a:p>
        </p:txBody>
      </p:sp>
      <p:sp>
        <p:nvSpPr>
          <p:cNvPr id="7" name="Slide Number Placeholder 6"/>
          <p:cNvSpPr>
            <a:spLocks noGrp="1"/>
          </p:cNvSpPr>
          <p:nvPr>
            <p:ph type="sldNum" sz="quarter" idx="12"/>
          </p:nvPr>
        </p:nvSpPr>
        <p:spPr/>
        <p:txBody>
          <a:bodyPr/>
          <a:lstStyle/>
          <a:p>
            <a:fld id="{20D35547-27E7-4987-A405-B3BCC4F7ACF7}"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4BCC804F-01CC-4ED0-AD38-40EFBDB14688}" type="datetime1">
              <a:rPr lang="en-US" smtClean="0"/>
              <a:pPr/>
              <a:t>11/11/2014</a:t>
            </a:fld>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r>
              <a:rPr lang="en-US" smtClean="0"/>
              <a:t>Copyright 2010 by Academy Coaching, LLC. All Rights Reserved.</a:t>
            </a:r>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0D35547-27E7-4987-A405-B3BCC4F7ACF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EFB613-4132-4794-943A-7968D5A6F209}" type="datetimeFigureOut">
              <a:rPr lang="en-US" smtClean="0"/>
              <a:pPr/>
              <a:t>11/11/2014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970BC5-7CE1-48E2-BD5C-51A56A5F9164}" type="slidenum">
              <a:rPr lang="en-US" smtClean="0"/>
              <a:pPr/>
              <a:t>‹#›</a:t>
            </a:fld>
            <a:endParaRPr lang="en-US"/>
          </a:p>
        </p:txBody>
      </p:sp>
    </p:spTree>
    <p:extLst>
      <p:ext uri="{BB962C8B-B14F-4D97-AF65-F5344CB8AC3E}">
        <p14:creationId xmlns:p14="http://schemas.microsoft.com/office/powerpoint/2010/main" val="174910634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tags" Target="../tags/tag2.xml"/><Relationship Id="rId5" Type="http://schemas.openxmlformats.org/officeDocument/2006/relationships/hyperlink" Target="mailto:sallyschmall@academycoaching.com" TargetMode="External"/><Relationship Id="rId4" Type="http://schemas.openxmlformats.org/officeDocument/2006/relationships/hyperlink" Target="http://academycoaching.co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6.jpeg"/><Relationship Id="rId4"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2.xml"/><Relationship Id="rId7" Type="http://schemas.openxmlformats.org/officeDocument/2006/relationships/diagramQuickStyle" Target="../diagrams/quickStyle2.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notesSlide" Target="../notesSlides/notesSlide16.xml"/><Relationship Id="rId9" Type="http://schemas.microsoft.com/office/2007/relationships/diagramDrawing" Target="../diagrams/drawing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tags" Target="../tags/tag28.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7.jpeg"/><Relationship Id="rId4"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3810000" cy="2895600"/>
          </a:xfrm>
        </p:spPr>
        <p:txBody>
          <a:bodyPr>
            <a:normAutofit/>
          </a:bodyPr>
          <a:lstStyle/>
          <a:p>
            <a:r>
              <a:rPr lang="en-US" sz="3200" dirty="0" smtClean="0"/>
              <a:t>Recruitment -</a:t>
            </a:r>
            <a:r>
              <a:rPr lang="en-US" sz="3200" dirty="0"/>
              <a:t/>
            </a:r>
            <a:br>
              <a:rPr lang="en-US" sz="3200" dirty="0"/>
            </a:br>
            <a:r>
              <a:rPr lang="en-US" sz="3200" dirty="0"/>
              <a:t>Tapping Our Country’s </a:t>
            </a:r>
            <a:br>
              <a:rPr lang="en-US" sz="3200" dirty="0"/>
            </a:br>
            <a:r>
              <a:rPr lang="en-US" sz="3200" dirty="0"/>
              <a:t>Talent</a:t>
            </a:r>
            <a:endParaRPr lang="en-US" sz="3200" dirty="0"/>
          </a:p>
        </p:txBody>
      </p:sp>
      <p:sp>
        <p:nvSpPr>
          <p:cNvPr id="3" name="Subtitle 2"/>
          <p:cNvSpPr>
            <a:spLocks noGrp="1"/>
          </p:cNvSpPr>
          <p:nvPr>
            <p:ph type="body" sz="half" idx="2"/>
          </p:nvPr>
        </p:nvSpPr>
        <p:spPr>
          <a:xfrm>
            <a:off x="2514600" y="2438400"/>
            <a:ext cx="6324600" cy="3657600"/>
          </a:xfrm>
        </p:spPr>
        <p:txBody>
          <a:bodyPr>
            <a:normAutofit/>
          </a:bodyPr>
          <a:lstStyle/>
          <a:p>
            <a:pPr algn="r">
              <a:spcBef>
                <a:spcPts val="0"/>
              </a:spcBef>
            </a:pPr>
            <a:r>
              <a:rPr lang="en-US" sz="1800" dirty="0" smtClean="0">
                <a:solidFill>
                  <a:schemeClr val="tx1"/>
                </a:solidFill>
              </a:rPr>
              <a:t>Sally Schmall, </a:t>
            </a:r>
            <a:r>
              <a:rPr lang="en-US" sz="1800" dirty="0" smtClean="0">
                <a:solidFill>
                  <a:schemeClr val="tx1"/>
                </a:solidFill>
              </a:rPr>
              <a:t>MSW, SPHR</a:t>
            </a:r>
            <a:endParaRPr lang="en-US" sz="1800" dirty="0" smtClean="0">
              <a:solidFill>
                <a:schemeClr val="tx1"/>
              </a:solidFill>
            </a:endParaRPr>
          </a:p>
          <a:p>
            <a:pPr algn="r">
              <a:spcBef>
                <a:spcPts val="0"/>
              </a:spcBef>
            </a:pPr>
            <a:r>
              <a:rPr lang="en-US" sz="1800" dirty="0" smtClean="0">
                <a:solidFill>
                  <a:schemeClr val="tx1"/>
                </a:solidFill>
              </a:rPr>
              <a:t>President, Academy Coaching</a:t>
            </a:r>
          </a:p>
          <a:p>
            <a:pPr algn="r">
              <a:spcBef>
                <a:spcPts val="0"/>
              </a:spcBef>
            </a:pPr>
            <a:r>
              <a:rPr lang="en-US" sz="1800" dirty="0" smtClean="0">
                <a:solidFill>
                  <a:schemeClr val="tx1"/>
                </a:solidFill>
                <a:hlinkClick r:id="rId4"/>
              </a:rPr>
              <a:t>http://AcademyCoaching.com</a:t>
            </a:r>
            <a:endParaRPr lang="en-US" sz="1800" dirty="0" smtClean="0">
              <a:solidFill>
                <a:schemeClr val="tx1"/>
              </a:solidFill>
            </a:endParaRPr>
          </a:p>
          <a:p>
            <a:pPr algn="r">
              <a:spcBef>
                <a:spcPts val="0"/>
              </a:spcBef>
            </a:pPr>
            <a:r>
              <a:rPr lang="en-US" sz="1800" dirty="0" smtClean="0">
                <a:solidFill>
                  <a:schemeClr val="tx1"/>
                </a:solidFill>
                <a:hlinkClick r:id="rId5"/>
              </a:rPr>
              <a:t>sallyschmall@academycoaching.com</a:t>
            </a:r>
            <a:endParaRPr lang="en-US" sz="1800" dirty="0" smtClean="0">
              <a:solidFill>
                <a:schemeClr val="tx1"/>
              </a:solidFill>
            </a:endParaRPr>
          </a:p>
          <a:p>
            <a:pPr algn="r">
              <a:spcBef>
                <a:spcPts val="0"/>
              </a:spcBef>
            </a:pPr>
            <a:endParaRPr lang="en-US" sz="1800" dirty="0">
              <a:solidFill>
                <a:schemeClr val="tx1"/>
              </a:solidFill>
            </a:endParaRPr>
          </a:p>
          <a:p>
            <a:pPr algn="r">
              <a:spcBef>
                <a:spcPts val="0"/>
              </a:spcBef>
            </a:pPr>
            <a:r>
              <a:rPr lang="en-US" sz="1800" b="1" dirty="0" smtClean="0">
                <a:solidFill>
                  <a:schemeClr val="tx1"/>
                </a:solidFill>
              </a:rPr>
              <a:t>Specializing </a:t>
            </a:r>
            <a:r>
              <a:rPr lang="en-US" sz="1800" b="1" dirty="0" smtClean="0">
                <a:solidFill>
                  <a:schemeClr val="tx1"/>
                </a:solidFill>
              </a:rPr>
              <a:t>in </a:t>
            </a:r>
            <a:r>
              <a:rPr lang="en-US" sz="1800" b="1" dirty="0" smtClean="0">
                <a:solidFill>
                  <a:schemeClr val="tx1"/>
                </a:solidFill>
              </a:rPr>
              <a:t>organizational and leadership development</a:t>
            </a:r>
            <a:endParaRPr lang="en-US" sz="1800" dirty="0">
              <a:solidFill>
                <a:schemeClr val="tx1"/>
              </a:solidFill>
            </a:endParaRPr>
          </a:p>
        </p:txBody>
      </p:sp>
      <p:sp>
        <p:nvSpPr>
          <p:cNvPr id="6" name="Footer Placeholder 5"/>
          <p:cNvSpPr>
            <a:spLocks noGrp="1"/>
          </p:cNvSpPr>
          <p:nvPr>
            <p:ph type="ftr" sz="quarter" idx="11"/>
          </p:nvPr>
        </p:nvSpPr>
        <p:spPr>
          <a:xfrm>
            <a:off x="4191000" y="6285122"/>
            <a:ext cx="4724400" cy="274320"/>
          </a:xfrm>
        </p:spPr>
        <p:txBody>
          <a:bodyPr/>
          <a:lstStyle/>
          <a:p>
            <a:r>
              <a:rPr lang="en-US" dirty="0" smtClean="0"/>
              <a:t>Copyright 2010 by Academy Coaching, LLC.</a:t>
            </a:r>
          </a:p>
          <a:p>
            <a:r>
              <a:rPr lang="en-US" dirty="0" smtClean="0"/>
              <a:t> All Rights Reserved.</a:t>
            </a:r>
            <a:endParaRPr lang="en-US" dirty="0"/>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competencies were demonstrated?</a:t>
            </a:r>
            <a:endParaRPr lang="en-US" dirty="0"/>
          </a:p>
        </p:txBody>
      </p:sp>
      <p:sp>
        <p:nvSpPr>
          <p:cNvPr id="4" name="Slide Number Placeholder 3"/>
          <p:cNvSpPr>
            <a:spLocks noGrp="1"/>
          </p:cNvSpPr>
          <p:nvPr>
            <p:ph type="sldNum" sz="quarter" idx="12"/>
          </p:nvPr>
        </p:nvSpPr>
        <p:spPr/>
        <p:txBody>
          <a:bodyPr/>
          <a:lstStyle/>
          <a:p>
            <a:fld id="{20D35547-27E7-4987-A405-B3BCC4F7ACF7}" type="slidenum">
              <a:rPr lang="en-US" smtClean="0"/>
              <a:pPr/>
              <a:t>10</a:t>
            </a:fld>
            <a:endParaRPr lang="en-US" dirty="0"/>
          </a:p>
        </p:txBody>
      </p:sp>
      <p:pic>
        <p:nvPicPr>
          <p:cNvPr id="5" name="Picture 2"/>
          <p:cNvPicPr>
            <a:picLocks noGrp="1" noChangeAspect="1" noChangeArrowheads="1"/>
          </p:cNvPicPr>
          <p:nvPr>
            <p:ph idx="1"/>
          </p:nvPr>
        </p:nvPicPr>
        <p:blipFill>
          <a:blip r:embed="rId2" cstate="print"/>
          <a:srcRect l="20597" t="42090" r="22725" b="11343"/>
          <a:stretch>
            <a:fillRect/>
          </a:stretch>
        </p:blipFill>
        <p:spPr bwMode="auto">
          <a:xfrm>
            <a:off x="856488" y="1126382"/>
            <a:ext cx="6910182" cy="55579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53143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20D35547-27E7-4987-A405-B3BCC4F7ACF7}" type="slidenum">
              <a:rPr lang="en-US" smtClean="0"/>
              <a:pPr/>
              <a:t>11</a:t>
            </a:fld>
            <a:endParaRPr lang="en-US" dirty="0"/>
          </a:p>
        </p:txBody>
      </p:sp>
    </p:spTree>
    <p:extLst>
      <p:ext uri="{BB962C8B-B14F-4D97-AF65-F5344CB8AC3E}">
        <p14:creationId xmlns:p14="http://schemas.microsoft.com/office/powerpoint/2010/main" val="39541330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150549" y="1925864"/>
            <a:ext cx="6278330" cy="1089427"/>
          </a:xfrm>
        </p:spPr>
        <p:txBody>
          <a:bodyPr>
            <a:normAutofit/>
          </a:bodyPr>
          <a:lstStyle/>
          <a:p>
            <a:r>
              <a:rPr lang="en-US" sz="2000" dirty="0"/>
              <a:t>Hiring the best people for the right jobs requires more then good interviewing skills.</a:t>
            </a:r>
            <a:br>
              <a:rPr lang="en-US" sz="2000" dirty="0"/>
            </a:br>
            <a:endParaRPr lang="en-US" sz="2000" dirty="0"/>
          </a:p>
        </p:txBody>
      </p:sp>
      <p:sp>
        <p:nvSpPr>
          <p:cNvPr id="3" name="Text Placeholder 2"/>
          <p:cNvSpPr>
            <a:spLocks noGrp="1"/>
          </p:cNvSpPr>
          <p:nvPr>
            <p:ph idx="1"/>
          </p:nvPr>
        </p:nvSpPr>
        <p:spPr>
          <a:xfrm>
            <a:off x="3505200" y="3962400"/>
            <a:ext cx="5052131" cy="1981199"/>
          </a:xfrm>
        </p:spPr>
        <p:txBody>
          <a:bodyPr>
            <a:normAutofit lnSpcReduction="10000"/>
          </a:bodyPr>
          <a:lstStyle/>
          <a:p>
            <a:pPr marL="0" indent="0"/>
            <a:r>
              <a:rPr lang="en-US" dirty="0" smtClean="0"/>
              <a:t>Competency-based </a:t>
            </a:r>
            <a:r>
              <a:rPr lang="en-US" dirty="0"/>
              <a:t>h</a:t>
            </a:r>
            <a:r>
              <a:rPr lang="en-US" dirty="0" smtClean="0"/>
              <a:t>iring </a:t>
            </a:r>
            <a:r>
              <a:rPr lang="en-US" dirty="0"/>
              <a:t>is an underlying </a:t>
            </a:r>
            <a:r>
              <a:rPr lang="en-US" dirty="0" smtClean="0"/>
              <a:t>business </a:t>
            </a:r>
            <a:r>
              <a:rPr lang="en-US" dirty="0"/>
              <a:t>process for hiring </a:t>
            </a:r>
            <a:r>
              <a:rPr lang="en-US" dirty="0" smtClean="0"/>
              <a:t>the </a:t>
            </a:r>
            <a:r>
              <a:rPr lang="en-US" dirty="0"/>
              <a:t>best people for the right </a:t>
            </a:r>
            <a:r>
              <a:rPr lang="en-US" dirty="0" smtClean="0"/>
              <a:t>jobs.</a:t>
            </a:r>
          </a:p>
          <a:p>
            <a:pPr marL="0" indent="0"/>
            <a:endParaRPr lang="en-US" dirty="0"/>
          </a:p>
        </p:txBody>
      </p:sp>
      <p:sp>
        <p:nvSpPr>
          <p:cNvPr id="5" name="Slide Number Placeholder 4"/>
          <p:cNvSpPr>
            <a:spLocks noGrp="1"/>
          </p:cNvSpPr>
          <p:nvPr>
            <p:ph type="sldNum" sz="quarter" idx="12"/>
          </p:nvPr>
        </p:nvSpPr>
        <p:spPr/>
        <p:txBody>
          <a:bodyPr/>
          <a:lstStyle/>
          <a:p>
            <a:fld id="{FDC27C5D-3086-4943-9DAA-A8849433E1C3}" type="slidenum">
              <a:rPr lang="en-US" smtClean="0"/>
              <a:pPr/>
              <a:t>12</a:t>
            </a:fld>
            <a:endParaRPr lang="en-US" dirty="0"/>
          </a:p>
        </p:txBody>
      </p:sp>
    </p:spTree>
    <p:custDataLst>
      <p:tags r:id="rId1"/>
    </p:custDataLst>
    <p:extLst>
      <p:ext uri="{BB962C8B-B14F-4D97-AF65-F5344CB8AC3E}">
        <p14:creationId xmlns:p14="http://schemas.microsoft.com/office/powerpoint/2010/main" val="32600042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sz="half" idx="1"/>
          </p:nvPr>
        </p:nvSpPr>
        <p:spPr/>
        <p:txBody>
          <a:bodyPr>
            <a:normAutofit lnSpcReduction="10000"/>
          </a:bodyPr>
          <a:lstStyle/>
          <a:p>
            <a:pPr marL="0" lvl="0" indent="0">
              <a:spcBef>
                <a:spcPts val="0"/>
              </a:spcBef>
              <a:buClr>
                <a:srgbClr val="F0AD00"/>
              </a:buClr>
              <a:buSzPct val="80000"/>
            </a:pPr>
            <a:endParaRPr lang="en-US" sz="2400" i="1" dirty="0" smtClean="0">
              <a:solidFill>
                <a:prstClr val="black"/>
              </a:solidFill>
              <a:latin typeface="Corbel"/>
            </a:endParaRPr>
          </a:p>
          <a:p>
            <a:pPr marL="0" lvl="0" indent="0">
              <a:spcBef>
                <a:spcPts val="0"/>
              </a:spcBef>
              <a:buClr>
                <a:srgbClr val="F0AD00"/>
              </a:buClr>
              <a:buSzPct val="80000"/>
            </a:pPr>
            <a:r>
              <a:rPr lang="en-US" sz="2400" i="1" dirty="0" smtClean="0">
                <a:solidFill>
                  <a:schemeClr val="accent2"/>
                </a:solidFill>
                <a:latin typeface="Franklin Gothic Book" pitchFamily="34" charset="0"/>
              </a:rPr>
              <a:t>Bad </a:t>
            </a:r>
            <a:r>
              <a:rPr lang="en-US" sz="2400" i="1" dirty="0">
                <a:solidFill>
                  <a:schemeClr val="accent2"/>
                </a:solidFill>
                <a:latin typeface="Franklin Gothic Book" pitchFamily="34" charset="0"/>
              </a:rPr>
              <a:t>Hires</a:t>
            </a:r>
            <a:r>
              <a:rPr lang="en-US" sz="2400" i="1" dirty="0">
                <a:solidFill>
                  <a:prstClr val="black"/>
                </a:solidFill>
                <a:latin typeface="Franklin Gothic Book" pitchFamily="34" charset="0"/>
              </a:rPr>
              <a:t> – </a:t>
            </a:r>
            <a:r>
              <a:rPr lang="en-US" sz="2400" b="0" dirty="0">
                <a:solidFill>
                  <a:prstClr val="black"/>
                </a:solidFill>
                <a:latin typeface="Franklin Gothic Book" pitchFamily="34" charset="0"/>
              </a:rPr>
              <a:t>Related to overvaluing getting the job vs. doing the job</a:t>
            </a:r>
          </a:p>
          <a:p>
            <a:pPr marL="0" lvl="0" indent="0">
              <a:spcBef>
                <a:spcPts val="0"/>
              </a:spcBef>
              <a:buClr>
                <a:srgbClr val="F0AD00"/>
              </a:buClr>
              <a:buSzPct val="80000"/>
            </a:pPr>
            <a:endParaRPr lang="en-US" sz="2400" i="1" dirty="0">
              <a:solidFill>
                <a:prstClr val="black"/>
              </a:solidFill>
              <a:latin typeface="Franklin Gothic Book" pitchFamily="34" charset="0"/>
            </a:endParaRPr>
          </a:p>
          <a:p>
            <a:pPr marL="0" lvl="0" indent="0">
              <a:spcBef>
                <a:spcPts val="0"/>
              </a:spcBef>
              <a:buClr>
                <a:srgbClr val="F0AD00"/>
              </a:buClr>
              <a:buSzPct val="80000"/>
            </a:pPr>
            <a:r>
              <a:rPr lang="en-US" sz="2400" i="1" dirty="0">
                <a:solidFill>
                  <a:schemeClr val="accent2"/>
                </a:solidFill>
                <a:latin typeface="Franklin Gothic Book" pitchFamily="34" charset="0"/>
              </a:rPr>
              <a:t>Mismatched Hires </a:t>
            </a:r>
            <a:r>
              <a:rPr lang="en-US" sz="2400" i="1" dirty="0">
                <a:solidFill>
                  <a:prstClr val="black"/>
                </a:solidFill>
                <a:latin typeface="Franklin Gothic Book" pitchFamily="34" charset="0"/>
              </a:rPr>
              <a:t>–</a:t>
            </a:r>
            <a:r>
              <a:rPr lang="en-US" sz="2400" b="0" dirty="0">
                <a:solidFill>
                  <a:prstClr val="black"/>
                </a:solidFill>
                <a:latin typeface="Franklin Gothic Book" pitchFamily="34" charset="0"/>
              </a:rPr>
              <a:t>Overvaluing technical competency vs. actual job needs</a:t>
            </a:r>
          </a:p>
          <a:p>
            <a:pPr marL="0" lvl="0" indent="0">
              <a:spcBef>
                <a:spcPts val="0"/>
              </a:spcBef>
              <a:buClr>
                <a:srgbClr val="F0AD00"/>
              </a:buClr>
              <a:buSzPct val="80000"/>
            </a:pPr>
            <a:endParaRPr lang="en-US" sz="2400" b="0" dirty="0">
              <a:solidFill>
                <a:prstClr val="black"/>
              </a:solidFill>
              <a:latin typeface="Corbel"/>
            </a:endParaRPr>
          </a:p>
          <a:p>
            <a:endParaRPr lang="en-US" dirty="0"/>
          </a:p>
        </p:txBody>
      </p:sp>
      <p:sp>
        <p:nvSpPr>
          <p:cNvPr id="14" name="Content Placeholder 13"/>
          <p:cNvSpPr>
            <a:spLocks noGrp="1"/>
          </p:cNvSpPr>
          <p:nvPr>
            <p:ph sz="half" idx="2"/>
          </p:nvPr>
        </p:nvSpPr>
        <p:spPr/>
        <p:txBody>
          <a:bodyPr>
            <a:normAutofit lnSpcReduction="10000"/>
          </a:bodyPr>
          <a:lstStyle/>
          <a:p>
            <a:pPr marL="0" lvl="0" indent="0">
              <a:spcBef>
                <a:spcPts val="0"/>
              </a:spcBef>
              <a:buClr>
                <a:srgbClr val="F0AD00"/>
              </a:buClr>
              <a:buSzPct val="80000"/>
            </a:pPr>
            <a:endParaRPr lang="en-US" sz="2400" i="1" dirty="0" smtClean="0">
              <a:solidFill>
                <a:prstClr val="black"/>
              </a:solidFill>
              <a:latin typeface="Corbel"/>
            </a:endParaRPr>
          </a:p>
          <a:p>
            <a:pPr marL="0" lvl="0" indent="0">
              <a:spcBef>
                <a:spcPts val="0"/>
              </a:spcBef>
              <a:buClr>
                <a:srgbClr val="F0AD00"/>
              </a:buClr>
              <a:buSzPct val="80000"/>
            </a:pPr>
            <a:r>
              <a:rPr lang="en-US" sz="2400" i="1" dirty="0" smtClean="0">
                <a:solidFill>
                  <a:schemeClr val="accent2"/>
                </a:solidFill>
                <a:latin typeface="Franklin Gothic Book" pitchFamily="34" charset="0"/>
              </a:rPr>
              <a:t>Incomplete </a:t>
            </a:r>
            <a:r>
              <a:rPr lang="en-US" sz="2400" i="1" dirty="0">
                <a:solidFill>
                  <a:schemeClr val="accent2"/>
                </a:solidFill>
                <a:latin typeface="Franklin Gothic Book" pitchFamily="34" charset="0"/>
              </a:rPr>
              <a:t>hires: </a:t>
            </a:r>
            <a:r>
              <a:rPr lang="en-US" sz="2400" b="0" dirty="0">
                <a:solidFill>
                  <a:prstClr val="black"/>
                </a:solidFill>
                <a:latin typeface="Franklin Gothic Book" pitchFamily="34" charset="0"/>
              </a:rPr>
              <a:t>Results from overvaluing a few traits and assuming competency across al job needs.</a:t>
            </a:r>
          </a:p>
          <a:p>
            <a:pPr marL="0" lvl="0" indent="0">
              <a:spcBef>
                <a:spcPts val="0"/>
              </a:spcBef>
              <a:buClr>
                <a:srgbClr val="F0AD00"/>
              </a:buClr>
              <a:buSzPct val="80000"/>
            </a:pPr>
            <a:endParaRPr lang="en-US" sz="2400" i="1" dirty="0">
              <a:solidFill>
                <a:prstClr val="black"/>
              </a:solidFill>
              <a:latin typeface="Franklin Gothic Book" pitchFamily="34" charset="0"/>
            </a:endParaRPr>
          </a:p>
          <a:p>
            <a:pPr marL="0" lvl="0" indent="0">
              <a:spcBef>
                <a:spcPts val="0"/>
              </a:spcBef>
              <a:buClr>
                <a:srgbClr val="F0AD00"/>
              </a:buClr>
              <a:buSzPct val="80000"/>
            </a:pPr>
            <a:r>
              <a:rPr lang="en-US" sz="2400" i="1" dirty="0">
                <a:solidFill>
                  <a:schemeClr val="accent2"/>
                </a:solidFill>
                <a:latin typeface="Franklin Gothic Book" pitchFamily="34" charset="0"/>
              </a:rPr>
              <a:t>Nonhires:</a:t>
            </a:r>
            <a:r>
              <a:rPr lang="en-US" sz="2400" b="0" dirty="0">
                <a:solidFill>
                  <a:prstClr val="black"/>
                </a:solidFill>
                <a:latin typeface="Franklin Gothic Book" pitchFamily="34" charset="0"/>
              </a:rPr>
              <a:t>  Secondary to biases.</a:t>
            </a:r>
            <a:endParaRPr lang="en-US" sz="2400" i="1" dirty="0">
              <a:solidFill>
                <a:prstClr val="black"/>
              </a:solidFill>
              <a:latin typeface="Franklin Gothic Book" pitchFamily="34" charset="0"/>
            </a:endParaRPr>
          </a:p>
          <a:p>
            <a:endParaRPr lang="en-US" sz="2400" dirty="0"/>
          </a:p>
        </p:txBody>
      </p:sp>
      <p:sp>
        <p:nvSpPr>
          <p:cNvPr id="6" name="Slide Number Placeholder 5"/>
          <p:cNvSpPr>
            <a:spLocks noGrp="1"/>
          </p:cNvSpPr>
          <p:nvPr>
            <p:ph type="sldNum" sz="quarter" idx="12"/>
          </p:nvPr>
        </p:nvSpPr>
        <p:spPr/>
        <p:txBody>
          <a:bodyPr/>
          <a:lstStyle/>
          <a:p>
            <a:fld id="{FDC27C5D-3086-4943-9DAA-A8849433E1C3}" type="slidenum">
              <a:rPr lang="en-US" smtClean="0"/>
              <a:pPr/>
              <a:t>13</a:t>
            </a:fld>
            <a:endParaRPr lang="en-US" dirty="0"/>
          </a:p>
        </p:txBody>
      </p:sp>
      <p:sp>
        <p:nvSpPr>
          <p:cNvPr id="12" name="Title 11"/>
          <p:cNvSpPr>
            <a:spLocks noGrp="1"/>
          </p:cNvSpPr>
          <p:nvPr>
            <p:ph type="title"/>
          </p:nvPr>
        </p:nvSpPr>
        <p:spPr/>
        <p:txBody>
          <a:bodyPr/>
          <a:lstStyle/>
          <a:p>
            <a:r>
              <a:rPr lang="en-US" dirty="0" smtClean="0"/>
              <a:t>Competency Based </a:t>
            </a:r>
            <a:r>
              <a:rPr lang="en-US" dirty="0"/>
              <a:t>Hiring Will  Help Reduce Common Hiring Problems</a:t>
            </a:r>
          </a:p>
        </p:txBody>
      </p:sp>
    </p:spTree>
    <p:custDataLst>
      <p:tags r:id="rId1"/>
    </p:custDataLst>
    <p:extLst>
      <p:ext uri="{BB962C8B-B14F-4D97-AF65-F5344CB8AC3E}">
        <p14:creationId xmlns:p14="http://schemas.microsoft.com/office/powerpoint/2010/main" val="31348572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b="1" dirty="0" smtClean="0"/>
              <a:t>Demonstrators of Competencies</a:t>
            </a:r>
            <a:endParaRPr lang="en-US" b="1"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544713124"/>
              </p:ext>
            </p:extLst>
          </p:nvPr>
        </p:nvGraphicFramePr>
        <p:xfrm>
          <a:off x="822325" y="1100138"/>
          <a:ext cx="7521575" cy="3579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p:cNvSpPr>
            <a:spLocks noGrp="1"/>
          </p:cNvSpPr>
          <p:nvPr>
            <p:ph type="sldNum" sz="quarter" idx="12"/>
          </p:nvPr>
        </p:nvSpPr>
        <p:spPr/>
        <p:txBody>
          <a:bodyPr/>
          <a:lstStyle/>
          <a:p>
            <a:fld id="{20D35547-27E7-4987-A405-B3BCC4F7ACF7}" type="slidenum">
              <a:rPr lang="en-US" smtClean="0"/>
              <a:pPr/>
              <a:t>14</a:t>
            </a:fld>
            <a:endParaRPr lang="en-US" dirty="0"/>
          </a:p>
        </p:txBody>
      </p:sp>
    </p:spTree>
    <p:extLst>
      <p:ext uri="{BB962C8B-B14F-4D97-AF65-F5344CB8AC3E}">
        <p14:creationId xmlns:p14="http://schemas.microsoft.com/office/powerpoint/2010/main" val="27840748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t>the difference between a work activity based job description and a competency based job description</a:t>
            </a:r>
          </a:p>
        </p:txBody>
      </p:sp>
      <p:sp>
        <p:nvSpPr>
          <p:cNvPr id="3" name="Text Placeholder 2"/>
          <p:cNvSpPr>
            <a:spLocks noGrp="1"/>
          </p:cNvSpPr>
          <p:nvPr>
            <p:ph type="body" idx="1"/>
          </p:nvPr>
        </p:nvSpPr>
        <p:spPr/>
        <p:txBody>
          <a:bodyPr/>
          <a:lstStyle/>
          <a:p>
            <a:r>
              <a:rPr lang="en-US" b="1" dirty="0" smtClean="0">
                <a:solidFill>
                  <a:schemeClr val="accent2"/>
                </a:solidFill>
              </a:rPr>
              <a:t>Work Activity</a:t>
            </a:r>
            <a:endParaRPr lang="en-US" b="1" dirty="0">
              <a:solidFill>
                <a:schemeClr val="accent2"/>
              </a:solidFill>
            </a:endParaRPr>
          </a:p>
        </p:txBody>
      </p:sp>
      <p:sp>
        <p:nvSpPr>
          <p:cNvPr id="5" name="Text Placeholder 4"/>
          <p:cNvSpPr>
            <a:spLocks noGrp="1"/>
          </p:cNvSpPr>
          <p:nvPr>
            <p:ph type="body" sz="quarter" idx="3"/>
          </p:nvPr>
        </p:nvSpPr>
        <p:spPr/>
        <p:txBody>
          <a:bodyPr>
            <a:normAutofit fontScale="25000" lnSpcReduction="20000"/>
          </a:bodyPr>
          <a:lstStyle/>
          <a:p>
            <a:endParaRPr lang="en-US" dirty="0" smtClean="0"/>
          </a:p>
          <a:p>
            <a:r>
              <a:rPr lang="en-US" sz="5600" b="1" dirty="0" smtClean="0">
                <a:solidFill>
                  <a:schemeClr val="accent2"/>
                </a:solidFill>
              </a:rPr>
              <a:t>Competencies &amp; results</a:t>
            </a:r>
            <a:endParaRPr lang="en-US" sz="5600" b="1" dirty="0">
              <a:solidFill>
                <a:schemeClr val="accent2"/>
              </a:solidFill>
            </a:endParaRPr>
          </a:p>
        </p:txBody>
      </p:sp>
      <p:sp>
        <p:nvSpPr>
          <p:cNvPr id="7" name="Slide Number Placeholder 6"/>
          <p:cNvSpPr>
            <a:spLocks noGrp="1"/>
          </p:cNvSpPr>
          <p:nvPr>
            <p:ph type="sldNum" sz="quarter" idx="12"/>
          </p:nvPr>
        </p:nvSpPr>
        <p:spPr/>
        <p:txBody>
          <a:bodyPr/>
          <a:lstStyle/>
          <a:p>
            <a:fld id="{20D35547-27E7-4987-A405-B3BCC4F7ACF7}" type="slidenum">
              <a:rPr lang="en-US" smtClean="0"/>
              <a:pPr/>
              <a:t>15</a:t>
            </a:fld>
            <a:endParaRPr lang="en-US" dirty="0"/>
          </a:p>
        </p:txBody>
      </p:sp>
      <p:sp>
        <p:nvSpPr>
          <p:cNvPr id="9" name="Content Placeholder 8"/>
          <p:cNvSpPr>
            <a:spLocks noGrp="1"/>
          </p:cNvSpPr>
          <p:nvPr>
            <p:ph sz="half" idx="2"/>
          </p:nvPr>
        </p:nvSpPr>
        <p:spPr/>
        <p:txBody>
          <a:bodyPr>
            <a:normAutofit/>
          </a:bodyPr>
          <a:lstStyle/>
          <a:p>
            <a:pPr>
              <a:buFont typeface="Arial" pitchFamily="34" charset="0"/>
              <a:buChar char="•"/>
            </a:pPr>
            <a:r>
              <a:rPr lang="en-US" sz="1800" b="0" dirty="0" smtClean="0"/>
              <a:t>Approve and schedule work, vacation and sick time</a:t>
            </a:r>
          </a:p>
        </p:txBody>
      </p:sp>
      <p:sp>
        <p:nvSpPr>
          <p:cNvPr id="10" name="Content Placeholder 9"/>
          <p:cNvSpPr>
            <a:spLocks noGrp="1"/>
          </p:cNvSpPr>
          <p:nvPr>
            <p:ph sz="quarter" idx="4"/>
          </p:nvPr>
        </p:nvSpPr>
        <p:spPr/>
        <p:txBody>
          <a:bodyPr>
            <a:normAutofit fontScale="77500" lnSpcReduction="20000"/>
          </a:bodyPr>
          <a:lstStyle/>
          <a:p>
            <a:r>
              <a:rPr lang="en-US" b="0" dirty="0"/>
              <a:t>Demonstrate </a:t>
            </a:r>
            <a:r>
              <a:rPr lang="en-US" b="0" dirty="0" smtClean="0"/>
              <a:t>effective </a:t>
            </a:r>
          </a:p>
          <a:p>
            <a:r>
              <a:rPr lang="en-US" b="0" dirty="0" smtClean="0"/>
              <a:t>strategic </a:t>
            </a:r>
            <a:r>
              <a:rPr lang="en-US" b="0" dirty="0"/>
              <a:t>thinking and </a:t>
            </a:r>
            <a:endParaRPr lang="en-US" b="0" dirty="0" smtClean="0"/>
          </a:p>
          <a:p>
            <a:r>
              <a:rPr lang="en-US" b="0" dirty="0" smtClean="0"/>
              <a:t>verbal </a:t>
            </a:r>
            <a:r>
              <a:rPr lang="en-US" b="0" dirty="0"/>
              <a:t>/ written </a:t>
            </a:r>
            <a:endParaRPr lang="en-US" b="0" dirty="0" smtClean="0"/>
          </a:p>
          <a:p>
            <a:r>
              <a:rPr lang="en-US" b="0" dirty="0" smtClean="0"/>
              <a:t>communication </a:t>
            </a:r>
            <a:r>
              <a:rPr lang="en-US" b="0" dirty="0"/>
              <a:t>skills as </a:t>
            </a:r>
            <a:endParaRPr lang="en-US" b="0" dirty="0" smtClean="0"/>
          </a:p>
          <a:p>
            <a:r>
              <a:rPr lang="en-US" b="0" dirty="0" smtClean="0"/>
              <a:t>evident </a:t>
            </a:r>
            <a:r>
              <a:rPr lang="en-US" b="0" dirty="0"/>
              <a:t>by the ability to </a:t>
            </a:r>
            <a:endParaRPr lang="en-US" b="0" dirty="0" smtClean="0"/>
          </a:p>
          <a:p>
            <a:r>
              <a:rPr lang="en-US" b="0" dirty="0" smtClean="0"/>
              <a:t>effectively </a:t>
            </a:r>
            <a:r>
              <a:rPr lang="en-US" b="0" dirty="0"/>
              <a:t>schedule work, </a:t>
            </a:r>
            <a:endParaRPr lang="en-US" b="0" dirty="0" smtClean="0"/>
          </a:p>
          <a:p>
            <a:r>
              <a:rPr lang="en-US" b="0" dirty="0" smtClean="0"/>
              <a:t>vacation </a:t>
            </a:r>
            <a:r>
              <a:rPr lang="en-US" b="0" dirty="0"/>
              <a:t>and sick time usage </a:t>
            </a:r>
            <a:endParaRPr lang="en-US" b="0" dirty="0" smtClean="0"/>
          </a:p>
          <a:p>
            <a:r>
              <a:rPr lang="en-US" b="0" dirty="0" smtClean="0"/>
              <a:t>to </a:t>
            </a:r>
            <a:r>
              <a:rPr lang="en-US" b="0" dirty="0"/>
              <a:t>ensure organizational and </a:t>
            </a:r>
            <a:endParaRPr lang="en-US" b="0" dirty="0" smtClean="0"/>
          </a:p>
          <a:p>
            <a:r>
              <a:rPr lang="en-US" b="0" dirty="0" smtClean="0"/>
              <a:t>employee </a:t>
            </a:r>
            <a:r>
              <a:rPr lang="en-US" b="0" dirty="0"/>
              <a:t>needs are met.</a:t>
            </a:r>
          </a:p>
        </p:txBody>
      </p:sp>
    </p:spTree>
    <p:extLst>
      <p:ext uri="{BB962C8B-B14F-4D97-AF65-F5344CB8AC3E}">
        <p14:creationId xmlns:p14="http://schemas.microsoft.com/office/powerpoint/2010/main" val="10812189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Performance Objectives - Categories</a:t>
            </a:r>
            <a:endParaRPr lang="en-US" b="1" dirty="0"/>
          </a:p>
        </p:txBody>
      </p:sp>
      <p:sp>
        <p:nvSpPr>
          <p:cNvPr id="3" name="Content Placeholder 2"/>
          <p:cNvSpPr>
            <a:spLocks noGrp="1"/>
          </p:cNvSpPr>
          <p:nvPr>
            <p:ph idx="1"/>
          </p:nvPr>
        </p:nvSpPr>
        <p:spPr/>
        <p:txBody>
          <a:bodyPr>
            <a:normAutofit/>
          </a:bodyPr>
          <a:lstStyle/>
          <a:p>
            <a:pPr>
              <a:buFont typeface="Arial" pitchFamily="34" charset="0"/>
              <a:buChar char="•"/>
            </a:pPr>
            <a:r>
              <a:rPr lang="en-US" sz="2400" b="0" dirty="0" smtClean="0"/>
              <a:t>Technical competence</a:t>
            </a:r>
          </a:p>
          <a:p>
            <a:pPr>
              <a:buFont typeface="Arial" pitchFamily="34" charset="0"/>
              <a:buChar char="•"/>
            </a:pPr>
            <a:r>
              <a:rPr lang="en-US" sz="2400" b="0" dirty="0" smtClean="0"/>
              <a:t>Internal business and financial processes</a:t>
            </a:r>
          </a:p>
          <a:p>
            <a:pPr>
              <a:buFont typeface="Arial" pitchFamily="34" charset="0"/>
              <a:buChar char="•"/>
            </a:pPr>
            <a:r>
              <a:rPr lang="en-US" sz="2400" b="0" dirty="0" smtClean="0"/>
              <a:t>Management of people</a:t>
            </a:r>
          </a:p>
          <a:p>
            <a:pPr>
              <a:buFont typeface="Arial" pitchFamily="34" charset="0"/>
              <a:buChar char="•"/>
            </a:pPr>
            <a:r>
              <a:rPr lang="en-US" sz="2400" b="0" dirty="0" smtClean="0"/>
              <a:t>Ability to communicate effectively with customers (internal and external)</a:t>
            </a:r>
          </a:p>
          <a:p>
            <a:pPr>
              <a:buFont typeface="Arial" pitchFamily="34" charset="0"/>
              <a:buChar char="•"/>
            </a:pPr>
            <a:r>
              <a:rPr lang="en-US" sz="2400" b="0" dirty="0" smtClean="0"/>
              <a:t>Willingness to work in a changing environment</a:t>
            </a:r>
          </a:p>
        </p:txBody>
      </p:sp>
      <p:sp>
        <p:nvSpPr>
          <p:cNvPr id="5" name="Slide Number Placeholder 4"/>
          <p:cNvSpPr>
            <a:spLocks noGrp="1"/>
          </p:cNvSpPr>
          <p:nvPr>
            <p:ph type="sldNum" sz="quarter" idx="12"/>
          </p:nvPr>
        </p:nvSpPr>
        <p:spPr/>
        <p:txBody>
          <a:bodyPr/>
          <a:lstStyle/>
          <a:p>
            <a:fld id="{FDC27C5D-3086-4943-9DAA-A8849433E1C3}" type="slidenum">
              <a:rPr lang="en-US" smtClean="0"/>
              <a:pPr/>
              <a:t>16</a:t>
            </a:fld>
            <a:endParaRPr lang="en-US" dirty="0"/>
          </a:p>
        </p:txBody>
      </p:sp>
      <p:sp>
        <p:nvSpPr>
          <p:cNvPr id="6" name="TextBox 5"/>
          <p:cNvSpPr txBox="1"/>
          <p:nvPr/>
        </p:nvSpPr>
        <p:spPr>
          <a:xfrm>
            <a:off x="3429000" y="5486400"/>
            <a:ext cx="4800600" cy="923330"/>
          </a:xfrm>
          <a:prstGeom prst="rect">
            <a:avLst/>
          </a:prstGeom>
          <a:noFill/>
          <a:ln>
            <a:solidFill>
              <a:schemeClr val="tx1"/>
            </a:solidFill>
          </a:ln>
          <a:scene3d>
            <a:camera prst="orthographicFront"/>
            <a:lightRig rig="threePt" dir="t"/>
          </a:scene3d>
          <a:sp3d>
            <a:bevelT w="114300" prst="artDeco"/>
          </a:sp3d>
        </p:spPr>
        <p:txBody>
          <a:bodyPr wrap="square" rtlCol="0">
            <a:spAutoFit/>
          </a:bodyPr>
          <a:lstStyle/>
          <a:p>
            <a:r>
              <a:rPr lang="en-US" b="1" dirty="0" smtClean="0"/>
              <a:t>Performance objectives convert qualifications listed on the job description into measurable tasks</a:t>
            </a:r>
            <a:endParaRPr lang="en-US" b="1" dirty="0"/>
          </a:p>
        </p:txBody>
      </p:sp>
    </p:spTree>
    <p:custDataLst>
      <p:tags r:id="rId1"/>
    </p:custDataLst>
    <p:extLst>
      <p:ext uri="{BB962C8B-B14F-4D97-AF65-F5344CB8AC3E}">
        <p14:creationId xmlns:p14="http://schemas.microsoft.com/office/powerpoint/2010/main" val="7775526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40509" y="1249936"/>
            <a:ext cx="2252067" cy="822216"/>
          </a:xfrm>
          <a:prstGeom prst="rect">
            <a:avLst/>
          </a:prstGeom>
          <a:solidFill>
            <a:schemeClr val="accent3">
              <a:lumMod val="40000"/>
              <a:lumOff val="60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accent2"/>
                </a:solidFill>
              </a:rPr>
              <a:t>The big picture approach</a:t>
            </a:r>
            <a:endParaRPr lang="en-US" sz="2400" kern="1200" dirty="0">
              <a:solidFill>
                <a:schemeClr val="accent2"/>
              </a:solidFill>
            </a:endParaRPr>
          </a:p>
        </p:txBody>
      </p:sp>
      <p:sp>
        <p:nvSpPr>
          <p:cNvPr id="8" name="Rectangle 7"/>
          <p:cNvSpPr/>
          <p:nvPr/>
        </p:nvSpPr>
        <p:spPr>
          <a:xfrm>
            <a:off x="840509" y="2072153"/>
            <a:ext cx="2252067" cy="2519910"/>
          </a:xfrm>
          <a:prstGeom prst="rect">
            <a:avLst/>
          </a:prstGeom>
          <a:solidFill>
            <a:schemeClr val="accent3">
              <a:lumMod val="40000"/>
              <a:lumOff val="60000"/>
              <a:alpha val="90000"/>
            </a:schemeClr>
          </a:solidFill>
          <a:ln>
            <a:solidFill>
              <a:schemeClr val="tx1">
                <a:lumMod val="50000"/>
                <a:lumOff val="50000"/>
                <a:alpha val="90000"/>
              </a:scheme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What will the person hired need to do to?</a:t>
            </a:r>
            <a:endParaRPr lang="en-US" sz="2400" kern="1200" dirty="0"/>
          </a:p>
          <a:p>
            <a:pPr marL="228600" lvl="1" indent="-228600" algn="l" defTabSz="1066800">
              <a:lnSpc>
                <a:spcPct val="90000"/>
              </a:lnSpc>
              <a:spcBef>
                <a:spcPct val="0"/>
              </a:spcBef>
              <a:spcAft>
                <a:spcPct val="15000"/>
              </a:spcAft>
              <a:buChar char="••"/>
            </a:pPr>
            <a:r>
              <a:rPr lang="en-US" sz="2400" kern="1200" dirty="0" smtClean="0"/>
              <a:t>Measurable objectives</a:t>
            </a:r>
            <a:endParaRPr lang="en-US" sz="2400" kern="1200" dirty="0"/>
          </a:p>
        </p:txBody>
      </p:sp>
      <p:sp>
        <p:nvSpPr>
          <p:cNvPr id="9" name="Rectangle 8"/>
          <p:cNvSpPr/>
          <p:nvPr/>
        </p:nvSpPr>
        <p:spPr>
          <a:xfrm>
            <a:off x="3407866" y="1249936"/>
            <a:ext cx="2252067" cy="822216"/>
          </a:xfrm>
          <a:prstGeom prst="rect">
            <a:avLst/>
          </a:prstGeom>
          <a:solidFill>
            <a:schemeClr val="accent3">
              <a:lumMod val="40000"/>
              <a:lumOff val="60000"/>
            </a:schemeClr>
          </a:solidFill>
          <a:ln>
            <a:solidFill>
              <a:schemeClr val="bg1">
                <a:lumMod val="6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accent2"/>
                </a:solidFill>
              </a:rPr>
              <a:t>The micro-approach</a:t>
            </a:r>
            <a:endParaRPr lang="en-US" sz="2400" kern="1200" dirty="0">
              <a:solidFill>
                <a:schemeClr val="accent2"/>
              </a:solidFill>
            </a:endParaRPr>
          </a:p>
        </p:txBody>
      </p:sp>
      <p:sp>
        <p:nvSpPr>
          <p:cNvPr id="10" name="Rectangle 9"/>
          <p:cNvSpPr/>
          <p:nvPr/>
        </p:nvSpPr>
        <p:spPr>
          <a:xfrm>
            <a:off x="3407866" y="2072153"/>
            <a:ext cx="2252067" cy="2519910"/>
          </a:xfrm>
          <a:prstGeom prst="rect">
            <a:avLst/>
          </a:prstGeom>
          <a:solidFill>
            <a:schemeClr val="accent3">
              <a:lumMod val="40000"/>
              <a:lumOff val="60000"/>
              <a:alpha val="90000"/>
            </a:schemeClr>
          </a:solidFill>
          <a:ln>
            <a:solidFill>
              <a:schemeClr val="tx1">
                <a:lumMod val="50000"/>
                <a:lumOff val="50000"/>
                <a:alpha val="90000"/>
              </a:scheme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Change </a:t>
            </a:r>
            <a:r>
              <a:rPr lang="en-US" sz="2400" i="1" kern="1200" dirty="0" smtClean="0"/>
              <a:t>having </a:t>
            </a:r>
            <a:r>
              <a:rPr lang="en-US" sz="2400" i="0" kern="1200" dirty="0" smtClean="0"/>
              <a:t>to </a:t>
            </a:r>
            <a:r>
              <a:rPr lang="en-US" sz="2400" i="1" kern="1200" dirty="0" smtClean="0"/>
              <a:t>doing</a:t>
            </a:r>
            <a:endParaRPr lang="en-US" sz="2400" kern="1200" dirty="0"/>
          </a:p>
          <a:p>
            <a:pPr marL="228600" lvl="1" indent="-228600" algn="l" defTabSz="1066800">
              <a:lnSpc>
                <a:spcPct val="90000"/>
              </a:lnSpc>
              <a:spcBef>
                <a:spcPct val="0"/>
              </a:spcBef>
              <a:spcAft>
                <a:spcPct val="15000"/>
              </a:spcAft>
              <a:buChar char="••"/>
            </a:pPr>
            <a:r>
              <a:rPr lang="en-US" sz="2400" kern="1200" dirty="0" smtClean="0"/>
              <a:t>Relate actual skills to real job needs</a:t>
            </a:r>
            <a:endParaRPr lang="en-US" sz="2400" kern="1200" dirty="0"/>
          </a:p>
        </p:txBody>
      </p:sp>
      <p:sp>
        <p:nvSpPr>
          <p:cNvPr id="11" name="Rectangle 10"/>
          <p:cNvSpPr/>
          <p:nvPr/>
        </p:nvSpPr>
        <p:spPr>
          <a:xfrm>
            <a:off x="5975222" y="1249936"/>
            <a:ext cx="2252067" cy="822216"/>
          </a:xfrm>
          <a:prstGeom prst="rect">
            <a:avLst/>
          </a:prstGeom>
          <a:solidFill>
            <a:schemeClr val="accent3">
              <a:lumMod val="40000"/>
              <a:lumOff val="60000"/>
            </a:schemeClr>
          </a:solidFill>
          <a:ln>
            <a:solidFill>
              <a:schemeClr val="bg1">
                <a:lumMod val="6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accent2"/>
                </a:solidFill>
              </a:rPr>
              <a:t>Benchmarking Approach</a:t>
            </a:r>
            <a:endParaRPr lang="en-US" sz="2400" kern="1200" dirty="0">
              <a:solidFill>
                <a:schemeClr val="accent2"/>
              </a:solidFill>
            </a:endParaRPr>
          </a:p>
        </p:txBody>
      </p:sp>
      <p:sp>
        <p:nvSpPr>
          <p:cNvPr id="12" name="Rectangle 11"/>
          <p:cNvSpPr/>
          <p:nvPr/>
        </p:nvSpPr>
        <p:spPr>
          <a:xfrm>
            <a:off x="5975222" y="2072153"/>
            <a:ext cx="2252067" cy="2519910"/>
          </a:xfrm>
          <a:prstGeom prst="rect">
            <a:avLst/>
          </a:prstGeom>
          <a:solidFill>
            <a:schemeClr val="accent3">
              <a:lumMod val="40000"/>
              <a:lumOff val="60000"/>
              <a:alpha val="90000"/>
            </a:schemeClr>
          </a:solidFill>
          <a:ln>
            <a:solidFill>
              <a:schemeClr val="accent1">
                <a:alpha val="90000"/>
              </a:scheme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What do the </a:t>
            </a:r>
            <a:r>
              <a:rPr lang="en-US" sz="2400" i="1" kern="1200" dirty="0" smtClean="0"/>
              <a:t>best </a:t>
            </a:r>
            <a:r>
              <a:rPr lang="en-US" sz="2400" i="0" kern="1200" dirty="0" smtClean="0"/>
              <a:t>people in this job do differently from everyone else?</a:t>
            </a:r>
            <a:endParaRPr lang="en-US" sz="2400" kern="1200" dirty="0"/>
          </a:p>
        </p:txBody>
      </p:sp>
      <p:sp>
        <p:nvSpPr>
          <p:cNvPr id="6" name="TextBox 5"/>
          <p:cNvSpPr txBox="1"/>
          <p:nvPr/>
        </p:nvSpPr>
        <p:spPr>
          <a:xfrm>
            <a:off x="3280012" y="5802868"/>
            <a:ext cx="5029200" cy="369332"/>
          </a:xfrm>
          <a:prstGeom prst="rect">
            <a:avLst/>
          </a:prstGeom>
          <a:noFill/>
          <a:ln>
            <a:solidFill>
              <a:schemeClr val="tx1"/>
            </a:solidFill>
          </a:ln>
          <a:scene3d>
            <a:camera prst="orthographicFront"/>
            <a:lightRig rig="threePt" dir="t"/>
          </a:scene3d>
          <a:sp3d>
            <a:bevelT w="114300" prst="artDeco"/>
          </a:sp3d>
        </p:spPr>
        <p:txBody>
          <a:bodyPr wrap="square" rtlCol="0">
            <a:spAutoFit/>
          </a:bodyPr>
          <a:lstStyle/>
          <a:p>
            <a:r>
              <a:rPr lang="en-US" b="1" dirty="0" smtClean="0"/>
              <a:t>Clarifying expectations is the key to hiring success</a:t>
            </a:r>
            <a:endParaRPr lang="en-US" b="1" dirty="0"/>
          </a:p>
        </p:txBody>
      </p:sp>
      <p:sp>
        <p:nvSpPr>
          <p:cNvPr id="2" name="Title 1"/>
          <p:cNvSpPr>
            <a:spLocks noGrp="1"/>
          </p:cNvSpPr>
          <p:nvPr>
            <p:ph type="title"/>
          </p:nvPr>
        </p:nvSpPr>
        <p:spPr/>
        <p:txBody>
          <a:bodyPr/>
          <a:lstStyle/>
          <a:p>
            <a:r>
              <a:rPr lang="en-US" b="1" dirty="0" smtClean="0"/>
              <a:t>       Creating performance objectives</a:t>
            </a:r>
            <a:endParaRPr lang="en-US" b="1" dirty="0"/>
          </a:p>
        </p:txBody>
      </p:sp>
      <p:sp>
        <p:nvSpPr>
          <p:cNvPr id="3" name="Slide Number Placeholder 2"/>
          <p:cNvSpPr>
            <a:spLocks noGrp="1"/>
          </p:cNvSpPr>
          <p:nvPr>
            <p:ph type="sldNum" sz="quarter" idx="12"/>
          </p:nvPr>
        </p:nvSpPr>
        <p:spPr/>
        <p:txBody>
          <a:bodyPr/>
          <a:lstStyle/>
          <a:p>
            <a:fld id="{FDC27C5D-3086-4943-9DAA-A8849433E1C3}" type="slidenum">
              <a:rPr lang="en-US" smtClean="0"/>
              <a:pPr/>
              <a:t>17</a:t>
            </a:fld>
            <a:endParaRPr lang="en-US" dirty="0"/>
          </a:p>
        </p:txBody>
      </p:sp>
    </p:spTree>
    <p:custDataLst>
      <p:tags r:id="rId1"/>
    </p:custDataLst>
    <p:extLst>
      <p:ext uri="{BB962C8B-B14F-4D97-AF65-F5344CB8AC3E}">
        <p14:creationId xmlns:p14="http://schemas.microsoft.com/office/powerpoint/2010/main" val="2570564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5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5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25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25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Assessment </a:t>
            </a:r>
            <a:r>
              <a:rPr lang="en-US" b="1" dirty="0" smtClean="0"/>
              <a:t>Testing - When </a:t>
            </a:r>
            <a:r>
              <a:rPr lang="en-US" b="1" dirty="0"/>
              <a:t>and Why</a:t>
            </a:r>
          </a:p>
        </p:txBody>
      </p:sp>
      <p:sp>
        <p:nvSpPr>
          <p:cNvPr id="5" name="Content Placeholder 4"/>
          <p:cNvSpPr>
            <a:spLocks noGrp="1"/>
          </p:cNvSpPr>
          <p:nvPr>
            <p:ph idx="1"/>
          </p:nvPr>
        </p:nvSpPr>
        <p:spPr>
          <a:xfrm>
            <a:off x="822960" y="963304"/>
            <a:ext cx="7520940" cy="3962400"/>
          </a:xfrm>
        </p:spPr>
        <p:txBody>
          <a:bodyPr>
            <a:noAutofit/>
          </a:bodyPr>
          <a:lstStyle/>
          <a:p>
            <a:pPr marL="0" indent="0">
              <a:lnSpc>
                <a:spcPct val="90000"/>
              </a:lnSpc>
              <a:spcBef>
                <a:spcPts val="0"/>
              </a:spcBef>
            </a:pPr>
            <a:r>
              <a:rPr lang="en-US" sz="2000" dirty="0">
                <a:solidFill>
                  <a:schemeClr val="accent2"/>
                </a:solidFill>
              </a:rPr>
              <a:t>Assessing </a:t>
            </a:r>
            <a:r>
              <a:rPr lang="en-US" sz="2000" dirty="0" smtClean="0">
                <a:solidFill>
                  <a:schemeClr val="accent2"/>
                </a:solidFill>
              </a:rPr>
              <a:t>skills</a:t>
            </a:r>
            <a:endParaRPr lang="en-US" sz="2000" dirty="0" smtClean="0"/>
          </a:p>
          <a:p>
            <a:pPr>
              <a:lnSpc>
                <a:spcPct val="90000"/>
              </a:lnSpc>
              <a:spcBef>
                <a:spcPts val="0"/>
              </a:spcBef>
              <a:buFont typeface="Arial" pitchFamily="34" charset="0"/>
              <a:buChar char="•"/>
            </a:pPr>
            <a:r>
              <a:rPr lang="en-US" sz="2000" b="0" dirty="0" smtClean="0"/>
              <a:t>Determine </a:t>
            </a:r>
            <a:r>
              <a:rPr lang="en-US" sz="2000" b="0" dirty="0"/>
              <a:t>whether the person can perform required </a:t>
            </a:r>
            <a:r>
              <a:rPr lang="en-US" sz="2000" b="0" dirty="0" smtClean="0"/>
              <a:t>tasks</a:t>
            </a:r>
          </a:p>
          <a:p>
            <a:pPr>
              <a:lnSpc>
                <a:spcPct val="90000"/>
              </a:lnSpc>
              <a:spcBef>
                <a:spcPts val="0"/>
              </a:spcBef>
              <a:buFont typeface="Arial" pitchFamily="34" charset="0"/>
              <a:buChar char="•"/>
            </a:pPr>
            <a:r>
              <a:rPr lang="en-US" sz="2000" b="0" dirty="0" smtClean="0"/>
              <a:t>Behavioral </a:t>
            </a:r>
            <a:r>
              <a:rPr lang="en-US" sz="2000" b="0" dirty="0"/>
              <a:t>/ hands on questions in real time</a:t>
            </a:r>
            <a:r>
              <a:rPr lang="en-US" sz="2000" b="0" dirty="0" smtClean="0"/>
              <a:t>.</a:t>
            </a:r>
          </a:p>
          <a:p>
            <a:pPr>
              <a:lnSpc>
                <a:spcPct val="90000"/>
              </a:lnSpc>
              <a:spcBef>
                <a:spcPts val="0"/>
              </a:spcBef>
              <a:buFont typeface="Arial" pitchFamily="34" charset="0"/>
              <a:buChar char="•"/>
            </a:pPr>
            <a:endParaRPr lang="en-US" sz="2000" b="0" dirty="0"/>
          </a:p>
          <a:p>
            <a:pPr marL="0" indent="0">
              <a:lnSpc>
                <a:spcPct val="90000"/>
              </a:lnSpc>
              <a:spcBef>
                <a:spcPts val="0"/>
              </a:spcBef>
            </a:pPr>
            <a:r>
              <a:rPr lang="en-US" sz="2000" dirty="0">
                <a:solidFill>
                  <a:schemeClr val="accent2"/>
                </a:solidFill>
              </a:rPr>
              <a:t>Measuring  cognitive ability</a:t>
            </a:r>
            <a:endParaRPr lang="en-US" sz="2000" dirty="0"/>
          </a:p>
          <a:p>
            <a:pPr>
              <a:lnSpc>
                <a:spcPct val="90000"/>
              </a:lnSpc>
              <a:spcBef>
                <a:spcPts val="0"/>
              </a:spcBef>
              <a:buFont typeface="Arial" pitchFamily="34" charset="0"/>
              <a:buChar char="•"/>
            </a:pPr>
            <a:r>
              <a:rPr lang="en-US" sz="2000" b="0" dirty="0"/>
              <a:t>Profiles XT.</a:t>
            </a:r>
          </a:p>
          <a:p>
            <a:pPr>
              <a:lnSpc>
                <a:spcPct val="90000"/>
              </a:lnSpc>
              <a:spcBef>
                <a:spcPts val="0"/>
              </a:spcBef>
              <a:buFont typeface="Arial" pitchFamily="34" charset="0"/>
              <a:buChar char="•"/>
            </a:pPr>
            <a:r>
              <a:rPr lang="en-US" sz="2000" b="0" dirty="0"/>
              <a:t>Assessing verbal and numeric reasoning. </a:t>
            </a:r>
          </a:p>
          <a:p>
            <a:pPr>
              <a:lnSpc>
                <a:spcPct val="90000"/>
              </a:lnSpc>
              <a:spcBef>
                <a:spcPts val="0"/>
              </a:spcBef>
              <a:buFont typeface="Arial" pitchFamily="34" charset="0"/>
              <a:buChar char="•"/>
            </a:pPr>
            <a:r>
              <a:rPr lang="en-US" sz="2000" b="0" dirty="0"/>
              <a:t>There is a strong correlation between the ability to learn and on the job performance.</a:t>
            </a:r>
          </a:p>
          <a:p>
            <a:pPr marL="0" indent="0">
              <a:lnSpc>
                <a:spcPct val="90000"/>
              </a:lnSpc>
              <a:spcBef>
                <a:spcPts val="0"/>
              </a:spcBef>
            </a:pPr>
            <a:endParaRPr lang="en-US" sz="1000" b="0" dirty="0" smtClean="0">
              <a:solidFill>
                <a:schemeClr val="accent2"/>
              </a:solidFill>
            </a:endParaRPr>
          </a:p>
          <a:p>
            <a:pPr marL="0" indent="0">
              <a:lnSpc>
                <a:spcPct val="90000"/>
              </a:lnSpc>
              <a:spcBef>
                <a:spcPts val="0"/>
              </a:spcBef>
            </a:pPr>
            <a:r>
              <a:rPr lang="en-US" sz="2000" dirty="0" smtClean="0">
                <a:solidFill>
                  <a:schemeClr val="accent2"/>
                </a:solidFill>
              </a:rPr>
              <a:t>Assessing personality</a:t>
            </a:r>
            <a:endParaRPr lang="en-US" sz="2000" dirty="0"/>
          </a:p>
          <a:p>
            <a:pPr>
              <a:lnSpc>
                <a:spcPct val="90000"/>
              </a:lnSpc>
              <a:spcBef>
                <a:spcPts val="0"/>
              </a:spcBef>
              <a:buFont typeface="Arial" pitchFamily="34" charset="0"/>
              <a:buChar char="•"/>
            </a:pPr>
            <a:r>
              <a:rPr lang="en-US" sz="2000" b="0" dirty="0" smtClean="0"/>
              <a:t>Predictive </a:t>
            </a:r>
            <a:r>
              <a:rPr lang="en-US" sz="2000" b="0" dirty="0"/>
              <a:t>Index, DISC, Myers – </a:t>
            </a:r>
            <a:r>
              <a:rPr lang="en-US" sz="2000" b="0" dirty="0" smtClean="0"/>
              <a:t>Briggs.</a:t>
            </a:r>
          </a:p>
          <a:p>
            <a:pPr>
              <a:lnSpc>
                <a:spcPct val="90000"/>
              </a:lnSpc>
              <a:spcBef>
                <a:spcPts val="0"/>
              </a:spcBef>
              <a:buFont typeface="Arial" pitchFamily="34" charset="0"/>
              <a:buChar char="•"/>
            </a:pPr>
            <a:r>
              <a:rPr lang="en-US" sz="2000" b="0" dirty="0" smtClean="0"/>
              <a:t>Value </a:t>
            </a:r>
            <a:r>
              <a:rPr lang="en-US" sz="2000" b="0" dirty="0"/>
              <a:t>in team building and improving communication and coaching </a:t>
            </a:r>
            <a:r>
              <a:rPr lang="en-US" sz="2000" b="0" dirty="0" smtClean="0"/>
              <a:t>efforts with employees.</a:t>
            </a:r>
          </a:p>
          <a:p>
            <a:pPr>
              <a:lnSpc>
                <a:spcPct val="90000"/>
              </a:lnSpc>
              <a:spcBef>
                <a:spcPts val="0"/>
              </a:spcBef>
              <a:buFont typeface="Arial" pitchFamily="34" charset="0"/>
              <a:buChar char="•"/>
            </a:pPr>
            <a:r>
              <a:rPr lang="en-US" sz="2000" dirty="0" smtClean="0"/>
              <a:t>Not </a:t>
            </a:r>
            <a:r>
              <a:rPr lang="en-US" sz="2000" dirty="0"/>
              <a:t>reliable  indicator of subsequent performance</a:t>
            </a:r>
            <a:r>
              <a:rPr lang="en-US" sz="2000" dirty="0" smtClean="0"/>
              <a:t>.</a:t>
            </a:r>
            <a:endParaRPr lang="en-US" sz="2000" dirty="0"/>
          </a:p>
          <a:p>
            <a:pPr marL="0" indent="0">
              <a:lnSpc>
                <a:spcPct val="90000"/>
              </a:lnSpc>
              <a:spcBef>
                <a:spcPts val="0"/>
              </a:spcBef>
            </a:pPr>
            <a:endParaRPr lang="en-US" sz="1000" b="0" dirty="0" smtClean="0">
              <a:solidFill>
                <a:schemeClr val="accent2"/>
              </a:solidFill>
            </a:endParaRPr>
          </a:p>
        </p:txBody>
      </p:sp>
      <p:sp>
        <p:nvSpPr>
          <p:cNvPr id="2" name="Footer Placeholder 1"/>
          <p:cNvSpPr>
            <a:spLocks noGrp="1"/>
          </p:cNvSpPr>
          <p:nvPr>
            <p:ph type="ftr" sz="quarter" idx="11"/>
          </p:nvPr>
        </p:nvSpPr>
        <p:spPr/>
        <p:txBody>
          <a:bodyPr/>
          <a:lstStyle/>
          <a:p>
            <a:r>
              <a:rPr lang="en-US" dirty="0" smtClean="0"/>
              <a:t>sallyschmall@academycoaching.com</a:t>
            </a:r>
            <a:endParaRPr lang="en-US" dirty="0"/>
          </a:p>
        </p:txBody>
      </p:sp>
      <p:sp>
        <p:nvSpPr>
          <p:cNvPr id="3" name="Slide Number Placeholder 2"/>
          <p:cNvSpPr>
            <a:spLocks noGrp="1"/>
          </p:cNvSpPr>
          <p:nvPr>
            <p:ph type="sldNum" sz="quarter" idx="12"/>
          </p:nvPr>
        </p:nvSpPr>
        <p:spPr/>
        <p:txBody>
          <a:bodyPr/>
          <a:lstStyle/>
          <a:p>
            <a:fld id="{FDC27C5D-3086-4943-9DAA-A8849433E1C3}" type="slidenum">
              <a:rPr lang="en-US" smtClean="0"/>
              <a:pPr/>
              <a:t>18</a:t>
            </a:fld>
            <a:endParaRPr lang="en-US" dirty="0"/>
          </a:p>
        </p:txBody>
      </p:sp>
    </p:spTree>
    <p:custDataLst>
      <p:tags r:id="rId1"/>
    </p:custDataLst>
    <p:extLst>
      <p:ext uri="{BB962C8B-B14F-4D97-AF65-F5344CB8AC3E}">
        <p14:creationId xmlns:p14="http://schemas.microsoft.com/office/powerpoint/2010/main" val="3462620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Interview Committee Overview</a:t>
            </a:r>
          </a:p>
        </p:txBody>
      </p:sp>
      <p:sp>
        <p:nvSpPr>
          <p:cNvPr id="3" name="Content Placeholder 2"/>
          <p:cNvSpPr>
            <a:spLocks noGrp="1"/>
          </p:cNvSpPr>
          <p:nvPr>
            <p:ph idx="1"/>
          </p:nvPr>
        </p:nvSpPr>
        <p:spPr/>
        <p:txBody>
          <a:bodyPr>
            <a:normAutofit/>
          </a:bodyPr>
          <a:lstStyle/>
          <a:p>
            <a:pPr>
              <a:buFont typeface="Arial" pitchFamily="34" charset="0"/>
              <a:buChar char="•"/>
            </a:pPr>
            <a:r>
              <a:rPr lang="en-US" sz="2400" b="0" dirty="0" smtClean="0"/>
              <a:t>Inform members  that the interview </a:t>
            </a:r>
            <a:r>
              <a:rPr lang="en-US" sz="2400" b="0" dirty="0"/>
              <a:t>process will adopt the best practices associated with </a:t>
            </a:r>
            <a:r>
              <a:rPr lang="en-US" sz="2400" b="0" dirty="0">
                <a:solidFill>
                  <a:schemeClr val="accent2"/>
                </a:solidFill>
              </a:rPr>
              <a:t>performance </a:t>
            </a:r>
            <a:r>
              <a:rPr lang="en-US" sz="2400" b="0" dirty="0" smtClean="0">
                <a:solidFill>
                  <a:schemeClr val="accent2"/>
                </a:solidFill>
              </a:rPr>
              <a:t>and competency </a:t>
            </a:r>
            <a:r>
              <a:rPr lang="en-US" sz="2400" b="0" dirty="0" smtClean="0"/>
              <a:t>based </a:t>
            </a:r>
            <a:r>
              <a:rPr lang="en-US" sz="2400" b="0" dirty="0" smtClean="0"/>
              <a:t>hiring </a:t>
            </a:r>
            <a:endParaRPr lang="en-US" sz="2400" b="0" dirty="0"/>
          </a:p>
          <a:p>
            <a:pPr>
              <a:buFont typeface="Arial" pitchFamily="34" charset="0"/>
              <a:buChar char="•"/>
            </a:pPr>
            <a:r>
              <a:rPr lang="en-US" sz="2400" b="0" dirty="0" smtClean="0"/>
              <a:t>Code of Ethics</a:t>
            </a:r>
          </a:p>
          <a:p>
            <a:pPr>
              <a:buFont typeface="Arial" pitchFamily="34" charset="0"/>
              <a:buChar char="•"/>
            </a:pPr>
            <a:r>
              <a:rPr lang="en-US" sz="2400" b="0" dirty="0" smtClean="0"/>
              <a:t>Provide a list of legal / illegal interview questions</a:t>
            </a:r>
          </a:p>
          <a:p>
            <a:pPr>
              <a:buFont typeface="Arial" pitchFamily="34" charset="0"/>
              <a:buChar char="•"/>
            </a:pPr>
            <a:r>
              <a:rPr lang="en-US" sz="2400" b="0" dirty="0" smtClean="0"/>
              <a:t>Assign Roles</a:t>
            </a:r>
            <a:endParaRPr lang="en-US" sz="2400" b="0"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DC27C5D-3086-4943-9DAA-A8849433E1C3}" type="slidenum">
              <a:rPr lang="en-US" smtClean="0"/>
              <a:pPr/>
              <a:t>19</a:t>
            </a:fld>
            <a:endParaRPr lang="en-US" dirty="0"/>
          </a:p>
        </p:txBody>
      </p:sp>
    </p:spTree>
    <p:custDataLst>
      <p:tags r:id="rId1"/>
    </p:custDataLst>
    <p:extLst>
      <p:ext uri="{BB962C8B-B14F-4D97-AF65-F5344CB8AC3E}">
        <p14:creationId xmlns:p14="http://schemas.microsoft.com/office/powerpoint/2010/main" val="2874930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5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Training Objectives</a:t>
            </a:r>
            <a:endParaRPr lang="en-US" dirty="0"/>
          </a:p>
        </p:txBody>
      </p:sp>
      <p:sp>
        <p:nvSpPr>
          <p:cNvPr id="7" name="Content Placeholder 6"/>
          <p:cNvSpPr>
            <a:spLocks noGrp="1"/>
          </p:cNvSpPr>
          <p:nvPr>
            <p:ph idx="1"/>
          </p:nvPr>
        </p:nvSpPr>
        <p:spPr>
          <a:xfrm>
            <a:off x="822960" y="914400"/>
            <a:ext cx="7520940" cy="3766077"/>
          </a:xfrm>
        </p:spPr>
        <p:txBody>
          <a:bodyPr>
            <a:noAutofit/>
          </a:bodyPr>
          <a:lstStyle/>
          <a:p>
            <a:pPr marL="285750" indent="-285750">
              <a:buFont typeface="Arial" pitchFamily="34" charset="0"/>
              <a:buChar char="•"/>
            </a:pPr>
            <a:endParaRPr lang="en-US" sz="1800" b="0" dirty="0" smtClean="0">
              <a:cs typeface="Times New Roman" pitchFamily="18" charset="0"/>
            </a:endParaRPr>
          </a:p>
          <a:p>
            <a:pPr marL="285750" indent="-285750">
              <a:buFont typeface="Arial" pitchFamily="34" charset="0"/>
              <a:buChar char="•"/>
            </a:pPr>
            <a:r>
              <a:rPr lang="en-US" sz="1800" b="0" dirty="0" smtClean="0">
                <a:cs typeface="Times New Roman" pitchFamily="18" charset="0"/>
              </a:rPr>
              <a:t>Enhanced </a:t>
            </a:r>
            <a:r>
              <a:rPr lang="en-US" sz="1800" b="0" dirty="0" smtClean="0">
                <a:cs typeface="Times New Roman" pitchFamily="18" charset="0"/>
              </a:rPr>
              <a:t>awareness </a:t>
            </a:r>
            <a:r>
              <a:rPr lang="en-US" sz="1800" b="0" dirty="0">
                <a:cs typeface="Times New Roman" pitchFamily="18" charset="0"/>
              </a:rPr>
              <a:t>and skill in developing fair and legally defensible interviews designed to hire the </a:t>
            </a:r>
            <a:r>
              <a:rPr lang="en-US" sz="1800" b="0" dirty="0">
                <a:solidFill>
                  <a:schemeClr val="accent2"/>
                </a:solidFill>
                <a:cs typeface="Times New Roman" pitchFamily="18" charset="0"/>
              </a:rPr>
              <a:t>best</a:t>
            </a:r>
            <a:r>
              <a:rPr lang="en-US" sz="1800" b="0" dirty="0">
                <a:cs typeface="Times New Roman" pitchFamily="18" charset="0"/>
              </a:rPr>
              <a:t> candidates </a:t>
            </a:r>
            <a:endParaRPr lang="en-US" sz="1800" b="0" dirty="0" smtClean="0">
              <a:cs typeface="Times New Roman" pitchFamily="18" charset="0"/>
            </a:endParaRPr>
          </a:p>
          <a:p>
            <a:pPr marL="285750" indent="-285750">
              <a:buFont typeface="Arial" pitchFamily="34" charset="0"/>
              <a:buChar char="•"/>
            </a:pPr>
            <a:endParaRPr lang="en-US" sz="1800" b="0" dirty="0" smtClean="0">
              <a:cs typeface="Times New Roman" pitchFamily="18" charset="0"/>
            </a:endParaRPr>
          </a:p>
          <a:p>
            <a:pPr marL="285750" indent="-285750">
              <a:buFont typeface="Arial" pitchFamily="34" charset="0"/>
              <a:buChar char="•"/>
            </a:pPr>
            <a:r>
              <a:rPr lang="en-US" sz="1800" b="0" dirty="0" smtClean="0">
                <a:cs typeface="Times New Roman" pitchFamily="18" charset="0"/>
              </a:rPr>
              <a:t>Increased awareness of </a:t>
            </a:r>
            <a:r>
              <a:rPr lang="en-US" sz="1800" b="0" dirty="0" smtClean="0">
                <a:solidFill>
                  <a:schemeClr val="accent2"/>
                </a:solidFill>
                <a:cs typeface="Times New Roman" pitchFamily="18" charset="0"/>
              </a:rPr>
              <a:t>transferrable competencies</a:t>
            </a:r>
            <a:r>
              <a:rPr lang="en-US" sz="1800" b="0" dirty="0" smtClean="0">
                <a:cs typeface="Times New Roman" pitchFamily="18" charset="0"/>
              </a:rPr>
              <a:t> that many veterans have that could apply to your job needs</a:t>
            </a:r>
          </a:p>
          <a:p>
            <a:pPr marL="285750" indent="-285750">
              <a:buFont typeface="Arial" pitchFamily="34" charset="0"/>
              <a:buChar char="•"/>
            </a:pPr>
            <a:endParaRPr lang="en-US" sz="1800" b="0" dirty="0">
              <a:cs typeface="Times New Roman" pitchFamily="18" charset="0"/>
            </a:endParaRPr>
          </a:p>
          <a:p>
            <a:pPr>
              <a:buFont typeface="Arial" pitchFamily="34" charset="0"/>
              <a:buChar char="•"/>
            </a:pPr>
            <a:r>
              <a:rPr lang="en-US" sz="1800" b="0" dirty="0" smtClean="0">
                <a:cs typeface="Times New Roman" pitchFamily="18" charset="0"/>
              </a:rPr>
              <a:t>Enhanced </a:t>
            </a:r>
            <a:r>
              <a:rPr lang="en-US" sz="1800" b="0" dirty="0">
                <a:cs typeface="Times New Roman" pitchFamily="18" charset="0"/>
              </a:rPr>
              <a:t>proficiency in </a:t>
            </a:r>
            <a:r>
              <a:rPr lang="en-US" sz="1800" b="0" dirty="0">
                <a:solidFill>
                  <a:schemeClr val="accent2"/>
                </a:solidFill>
                <a:cs typeface="Times New Roman" pitchFamily="18" charset="0"/>
              </a:rPr>
              <a:t>interviewing, referencing and selecting </a:t>
            </a:r>
            <a:r>
              <a:rPr lang="en-US" sz="1800" b="0" dirty="0">
                <a:cs typeface="Times New Roman" pitchFamily="18" charset="0"/>
              </a:rPr>
              <a:t>candidates who have the competencies and motivation to </a:t>
            </a:r>
            <a:r>
              <a:rPr lang="en-US" sz="1800" b="0" dirty="0" smtClean="0">
                <a:cs typeface="Times New Roman" pitchFamily="18" charset="0"/>
              </a:rPr>
              <a:t>thrive </a:t>
            </a:r>
            <a:r>
              <a:rPr lang="en-US" sz="1800" b="0" dirty="0" smtClean="0">
                <a:cs typeface="Times New Roman" pitchFamily="18" charset="0"/>
              </a:rPr>
              <a:t>within your organization</a:t>
            </a:r>
            <a:endParaRPr lang="en-US" sz="1800" b="0" dirty="0">
              <a:cs typeface="Times New Roman" pitchFamily="18" charset="0"/>
            </a:endParaRPr>
          </a:p>
        </p:txBody>
      </p:sp>
      <p:sp>
        <p:nvSpPr>
          <p:cNvPr id="5" name="Slide Number Placeholder 4"/>
          <p:cNvSpPr>
            <a:spLocks noGrp="1"/>
          </p:cNvSpPr>
          <p:nvPr>
            <p:ph type="sldNum" sz="quarter" idx="12"/>
          </p:nvPr>
        </p:nvSpPr>
        <p:spPr/>
        <p:txBody>
          <a:bodyPr/>
          <a:lstStyle/>
          <a:p>
            <a:fld id="{20D35547-27E7-4987-A405-B3BCC4F7ACF7}" type="slidenum">
              <a:rPr lang="en-US" smtClean="0"/>
              <a:pPr/>
              <a:t>2</a:t>
            </a:fld>
            <a:endParaRPr lang="en-US" dirty="0"/>
          </a:p>
        </p:txBody>
      </p:sp>
    </p:spTree>
    <p:extLst>
      <p:ext uri="{BB962C8B-B14F-4D97-AF65-F5344CB8AC3E}">
        <p14:creationId xmlns:p14="http://schemas.microsoft.com/office/powerpoint/2010/main" val="13457893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65760"/>
            <a:ext cx="7863840" cy="548640"/>
          </a:xfrm>
        </p:spPr>
        <p:txBody>
          <a:bodyPr/>
          <a:lstStyle/>
          <a:p>
            <a:r>
              <a:rPr lang="en-US" b="1" dirty="0" smtClean="0"/>
              <a:t>Structured </a:t>
            </a:r>
            <a:r>
              <a:rPr lang="en-US" b="1" dirty="0" smtClean="0"/>
              <a:t>Competency based </a:t>
            </a:r>
            <a:r>
              <a:rPr lang="en-US" b="1" dirty="0" smtClean="0"/>
              <a:t>interview</a:t>
            </a:r>
            <a:endParaRPr lang="en-US" b="1" dirty="0"/>
          </a:p>
        </p:txBody>
      </p:sp>
      <p:sp>
        <p:nvSpPr>
          <p:cNvPr id="3" name="Content Placeholder 2"/>
          <p:cNvSpPr>
            <a:spLocks noGrp="1"/>
          </p:cNvSpPr>
          <p:nvPr>
            <p:ph idx="1"/>
          </p:nvPr>
        </p:nvSpPr>
        <p:spPr>
          <a:xfrm>
            <a:off x="685800" y="914400"/>
            <a:ext cx="7520940" cy="4114800"/>
          </a:xfrm>
        </p:spPr>
        <p:txBody>
          <a:bodyPr>
            <a:noAutofit/>
          </a:bodyPr>
          <a:lstStyle/>
          <a:p>
            <a:pPr>
              <a:spcBef>
                <a:spcPts val="600"/>
              </a:spcBef>
              <a:buFont typeface="Arial" pitchFamily="34" charset="0"/>
              <a:buChar char="•"/>
            </a:pPr>
            <a:r>
              <a:rPr lang="en-US" sz="2400" b="0" dirty="0" smtClean="0"/>
              <a:t>Welcome / Review Job Motivation</a:t>
            </a:r>
          </a:p>
          <a:p>
            <a:pPr>
              <a:spcBef>
                <a:spcPts val="600"/>
              </a:spcBef>
              <a:buFont typeface="Arial" pitchFamily="34" charset="0"/>
              <a:buChar char="•"/>
            </a:pPr>
            <a:r>
              <a:rPr lang="en-US" sz="2400" b="0" dirty="0" smtClean="0"/>
              <a:t>Review </a:t>
            </a:r>
            <a:r>
              <a:rPr lang="en-US" sz="2400" b="0" dirty="0" smtClean="0"/>
              <a:t>work history and </a:t>
            </a:r>
            <a:r>
              <a:rPr lang="en-US" sz="2400" b="0" dirty="0" smtClean="0"/>
              <a:t>background</a:t>
            </a:r>
          </a:p>
          <a:p>
            <a:pPr lvl="2">
              <a:spcBef>
                <a:spcPts val="600"/>
              </a:spcBef>
              <a:buFont typeface="Arial" pitchFamily="34" charset="0"/>
              <a:buChar char="•"/>
            </a:pPr>
            <a:r>
              <a:rPr lang="en-US" sz="2400" dirty="0" smtClean="0"/>
              <a:t>Specifically inquire what competencies were needed to complete tasks and be successful in service that can be brought to the position you are hiring </a:t>
            </a:r>
            <a:r>
              <a:rPr lang="en-US" sz="2400" b="0" dirty="0" smtClean="0"/>
              <a:t>Assess</a:t>
            </a:r>
          </a:p>
          <a:p>
            <a:pPr lvl="2">
              <a:spcBef>
                <a:spcPts val="600"/>
              </a:spcBef>
              <a:buFont typeface="Arial" pitchFamily="34" charset="0"/>
              <a:buChar char="•"/>
            </a:pPr>
            <a:r>
              <a:rPr lang="en-US" sz="2400" dirty="0" smtClean="0"/>
              <a:t>Ask </a:t>
            </a:r>
            <a:r>
              <a:rPr lang="en-US" sz="2400" b="0" dirty="0" smtClean="0"/>
              <a:t>1-2 </a:t>
            </a:r>
            <a:r>
              <a:rPr lang="en-US" sz="2400" b="0" dirty="0" smtClean="0"/>
              <a:t>major </a:t>
            </a:r>
            <a:r>
              <a:rPr lang="en-US" sz="2400" b="0" dirty="0" smtClean="0"/>
              <a:t>accomplishments that demonstrate the 2 most important competencies for the position</a:t>
            </a:r>
            <a:endParaRPr lang="en-US" sz="2400" dirty="0"/>
          </a:p>
          <a:p>
            <a:pPr lvl="2">
              <a:spcBef>
                <a:spcPts val="600"/>
              </a:spcBef>
              <a:buFont typeface="Arial" pitchFamily="34" charset="0"/>
              <a:buChar char="•"/>
            </a:pPr>
            <a:r>
              <a:rPr lang="en-US" sz="2400" b="0" dirty="0" smtClean="0"/>
              <a:t>Assess </a:t>
            </a:r>
            <a:r>
              <a:rPr lang="en-US" sz="2400" b="0" dirty="0" smtClean="0"/>
              <a:t>1-2 team </a:t>
            </a:r>
            <a:r>
              <a:rPr lang="en-US" sz="2400" b="0" dirty="0" smtClean="0"/>
              <a:t>accomplishments</a:t>
            </a:r>
          </a:p>
          <a:p>
            <a:pPr lvl="2">
              <a:spcBef>
                <a:spcPts val="600"/>
              </a:spcBef>
              <a:buFont typeface="Arial" pitchFamily="34" charset="0"/>
              <a:buChar char="•"/>
            </a:pPr>
            <a:r>
              <a:rPr lang="en-US" sz="2400" b="0" dirty="0" smtClean="0"/>
              <a:t>Discuss job </a:t>
            </a:r>
            <a:r>
              <a:rPr lang="en-US" sz="2400" b="0" dirty="0" smtClean="0"/>
              <a:t>related </a:t>
            </a:r>
            <a:r>
              <a:rPr lang="en-US" sz="2400" b="0" dirty="0" smtClean="0"/>
              <a:t>challenges and ask for similar experiences in the service</a:t>
            </a:r>
          </a:p>
        </p:txBody>
      </p:sp>
      <p:sp>
        <p:nvSpPr>
          <p:cNvPr id="5" name="Slide Number Placeholder 4"/>
          <p:cNvSpPr>
            <a:spLocks noGrp="1"/>
          </p:cNvSpPr>
          <p:nvPr>
            <p:ph type="sldNum" sz="quarter" idx="12"/>
          </p:nvPr>
        </p:nvSpPr>
        <p:spPr/>
        <p:txBody>
          <a:bodyPr/>
          <a:lstStyle/>
          <a:p>
            <a:fld id="{FDC27C5D-3086-4943-9DAA-A8849433E1C3}" type="slidenum">
              <a:rPr lang="en-US" smtClean="0"/>
              <a:pPr/>
              <a:t>20</a:t>
            </a:fld>
            <a:endParaRPr lang="en-US"/>
          </a:p>
        </p:txBody>
      </p:sp>
    </p:spTree>
    <p:custDataLst>
      <p:tags r:id="rId1"/>
    </p:custDataLst>
    <p:extLst>
      <p:ext uri="{BB962C8B-B14F-4D97-AF65-F5344CB8AC3E}">
        <p14:creationId xmlns:p14="http://schemas.microsoft.com/office/powerpoint/2010/main" val="2669200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Look beyond the surface</a:t>
            </a:r>
            <a:endParaRPr lang="en-US" b="1" dirty="0"/>
          </a:p>
        </p:txBody>
      </p:sp>
      <p:sp>
        <p:nvSpPr>
          <p:cNvPr id="5" name="Slide Number Placeholder 4"/>
          <p:cNvSpPr>
            <a:spLocks noGrp="1"/>
          </p:cNvSpPr>
          <p:nvPr>
            <p:ph type="sldNum" sz="quarter" idx="12"/>
          </p:nvPr>
        </p:nvSpPr>
        <p:spPr/>
        <p:txBody>
          <a:bodyPr/>
          <a:lstStyle/>
          <a:p>
            <a:fld id="{FDC27C5D-3086-4943-9DAA-A8849433E1C3}" type="slidenum">
              <a:rPr lang="en-US" smtClean="0"/>
              <a:pPr/>
              <a:t>21</a:t>
            </a:fld>
            <a:endParaRPr lang="en-US"/>
          </a:p>
        </p:txBody>
      </p:sp>
      <p:pic>
        <p:nvPicPr>
          <p:cNvPr id="1026" name="Picture 2" descr="C:\Users\Owner\AppData\Local\Microsoft\Windows\Temporary Internet Files\Content.IE5\ZY74IOBA\MP900432927[1].jpg"/>
          <p:cNvPicPr>
            <a:picLocks noGrp="1" noChangeAspect="1" noChangeArrowheads="1"/>
          </p:cNvPicPr>
          <p:nvPr>
            <p:ph idx="1"/>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1898253" y="1100138"/>
            <a:ext cx="5369718" cy="3579812"/>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a:xfrm flipH="1">
            <a:off x="4931612" y="2894263"/>
            <a:ext cx="7620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612147" y="2868865"/>
            <a:ext cx="6096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00668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MSA question</a:t>
            </a:r>
            <a:endParaRPr lang="en-US" b="1" dirty="0"/>
          </a:p>
        </p:txBody>
      </p:sp>
      <p:sp>
        <p:nvSpPr>
          <p:cNvPr id="3" name="Content Placeholder 2" hidden="1"/>
          <p:cNvSpPr>
            <a:spLocks noGrp="1"/>
          </p:cNvSpPr>
          <p:nvPr>
            <p:ph idx="1"/>
          </p:nvPr>
        </p:nvSpPr>
        <p:spPr>
          <a:xfrm>
            <a:off x="822960" y="838200"/>
            <a:ext cx="7520940" cy="4191000"/>
          </a:xfrm>
        </p:spPr>
        <p:txBody>
          <a:bodyPr>
            <a:normAutofit lnSpcReduction="10000"/>
          </a:bodyPr>
          <a:lstStyle/>
          <a:p>
            <a:pPr marL="347472" indent="-347472"/>
            <a:r>
              <a:rPr lang="en-US" i="1" dirty="0" smtClean="0"/>
              <a:t>Standard</a:t>
            </a:r>
            <a:r>
              <a:rPr lang="en-US" b="0" i="1" dirty="0" smtClean="0"/>
              <a:t>; “</a:t>
            </a:r>
            <a:r>
              <a:rPr lang="en-US" b="0" dirty="0" smtClean="0"/>
              <a:t>Can you please describe a major career accomplishment you believe   	represents your best work?”</a:t>
            </a:r>
          </a:p>
          <a:p>
            <a:pPr marL="347472" indent="-347472">
              <a:buFont typeface="Wingdings" pitchFamily="2" charset="2"/>
              <a:buChar char="Ø"/>
            </a:pPr>
            <a:r>
              <a:rPr lang="en-US" b="0" dirty="0" smtClean="0">
                <a:solidFill>
                  <a:schemeClr val="accent2"/>
                </a:solidFill>
              </a:rPr>
              <a:t>What was the status of the project when you got involved?</a:t>
            </a:r>
          </a:p>
          <a:p>
            <a:pPr marL="347472" indent="-347472">
              <a:buFont typeface="Wingdings" pitchFamily="2" charset="2"/>
              <a:buChar char="Ø"/>
            </a:pPr>
            <a:r>
              <a:rPr lang="en-US" b="0" dirty="0" smtClean="0">
                <a:solidFill>
                  <a:schemeClr val="accent2"/>
                </a:solidFill>
              </a:rPr>
              <a:t>What technical/ interpersonal/organizational  skills were needed to accomplish this?</a:t>
            </a:r>
            <a:endParaRPr lang="en-US" b="0" dirty="0" smtClean="0"/>
          </a:p>
          <a:p>
            <a:pPr marL="347472" indent="-347472"/>
            <a:r>
              <a:rPr lang="en-US" i="1" dirty="0" smtClean="0"/>
              <a:t>Entry Level</a:t>
            </a:r>
            <a:r>
              <a:rPr lang="en-US" b="0" i="1" dirty="0" smtClean="0"/>
              <a:t>; </a:t>
            </a:r>
            <a:r>
              <a:rPr lang="en-US" b="0" dirty="0" smtClean="0"/>
              <a:t>“ Can you please describe a project or task you were involved in that   		really exceeded expectations”</a:t>
            </a:r>
          </a:p>
          <a:p>
            <a:pPr marL="347472" indent="-347472">
              <a:buFont typeface="Wingdings" pitchFamily="2" charset="2"/>
              <a:buChar char="Ø"/>
            </a:pPr>
            <a:r>
              <a:rPr lang="en-US" b="0" dirty="0" smtClean="0">
                <a:solidFill>
                  <a:schemeClr val="accent2"/>
                </a:solidFill>
              </a:rPr>
              <a:t>Describe the planning process, your role in it and how the plan was met.</a:t>
            </a:r>
          </a:p>
          <a:p>
            <a:pPr marL="347472" indent="-347472">
              <a:buFont typeface="Wingdings" pitchFamily="2" charset="2"/>
              <a:buChar char="Ø"/>
            </a:pPr>
            <a:r>
              <a:rPr lang="en-US" b="0" dirty="0" smtClean="0">
                <a:solidFill>
                  <a:schemeClr val="accent2"/>
                </a:solidFill>
              </a:rPr>
              <a:t>Share an example of when you took initiative and why. What was the      	                  result?</a:t>
            </a:r>
          </a:p>
          <a:p>
            <a:pPr marL="347472" indent="-347472"/>
            <a:r>
              <a:rPr lang="en-US" i="1" dirty="0" smtClean="0"/>
              <a:t>Team Skills</a:t>
            </a:r>
            <a:r>
              <a:rPr lang="en-US" b="0" i="1" dirty="0" smtClean="0"/>
              <a:t>; </a:t>
            </a:r>
            <a:r>
              <a:rPr lang="en-US" b="0" dirty="0" smtClean="0"/>
              <a:t>“ Can you please describe a major team accomplishment you believe represents a great example of you leading, building or working as a team?”</a:t>
            </a:r>
          </a:p>
          <a:p>
            <a:pPr marL="347472" indent="-347472">
              <a:buFont typeface="Wingdings" pitchFamily="2" charset="2"/>
              <a:buChar char="Ø"/>
            </a:pPr>
            <a:r>
              <a:rPr lang="en-US" b="0" dirty="0" smtClean="0">
                <a:solidFill>
                  <a:schemeClr val="accent2"/>
                </a:solidFill>
              </a:rPr>
              <a:t>Describe the environment, the pace, resources available and the expectations.</a:t>
            </a:r>
          </a:p>
          <a:p>
            <a:pPr marL="347472" indent="-347472">
              <a:buFont typeface="Wingdings" pitchFamily="2" charset="2"/>
              <a:buChar char="Ø"/>
            </a:pPr>
            <a:r>
              <a:rPr lang="en-US" b="0" dirty="0" smtClean="0">
                <a:solidFill>
                  <a:schemeClr val="accent2"/>
                </a:solidFill>
              </a:rPr>
              <a:t>How did you have to influence or persuade others to get things done?</a:t>
            </a:r>
          </a:p>
          <a:p>
            <a:pPr marL="347472" indent="-347472"/>
            <a:endParaRPr lang="en-US" b="0" i="1" dirty="0" smtClean="0"/>
          </a:p>
          <a:p>
            <a:pPr marL="347472" indent="-347472"/>
            <a:endParaRPr lang="en-US" b="0" dirty="0"/>
          </a:p>
        </p:txBody>
      </p:sp>
      <p:sp>
        <p:nvSpPr>
          <p:cNvPr id="5" name="Slide Number Placeholder 4"/>
          <p:cNvSpPr>
            <a:spLocks noGrp="1"/>
          </p:cNvSpPr>
          <p:nvPr>
            <p:ph type="sldNum" sz="quarter" idx="12"/>
          </p:nvPr>
        </p:nvSpPr>
        <p:spPr/>
        <p:txBody>
          <a:bodyPr/>
          <a:lstStyle/>
          <a:p>
            <a:fld id="{FDC27C5D-3086-4943-9DAA-A8849433E1C3}" type="slidenum">
              <a:rPr lang="en-US" smtClean="0"/>
              <a:pPr/>
              <a:t>22</a:t>
            </a:fld>
            <a:endParaRPr lang="en-US"/>
          </a:p>
        </p:txBody>
      </p:sp>
      <p:graphicFrame>
        <p:nvGraphicFramePr>
          <p:cNvPr id="4" name="Diagram 3"/>
          <p:cNvGraphicFramePr/>
          <p:nvPr>
            <p:custDataLst>
              <p:tags r:id="rId2"/>
            </p:custDataLst>
            <p:extLst>
              <p:ext uri="{D42A27DB-BD31-4B8C-83A1-F6EECF244321}">
                <p14:modId xmlns:p14="http://schemas.microsoft.com/office/powerpoint/2010/main" val="2659329617"/>
              </p:ext>
            </p:extLst>
          </p:nvPr>
        </p:nvGraphicFramePr>
        <p:xfrm>
          <a:off x="838200" y="990600"/>
          <a:ext cx="7696200" cy="3962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33745343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DC27C5D-3086-4943-9DAA-A8849433E1C3}" type="slidenum">
              <a:rPr lang="en-US" smtClean="0"/>
              <a:pPr/>
              <a:t>23</a:t>
            </a:fld>
            <a:endParaRPr lang="en-US"/>
          </a:p>
        </p:txBody>
      </p:sp>
      <p:sp>
        <p:nvSpPr>
          <p:cNvPr id="8" name="Rounded Rectangular Callout 7"/>
          <p:cNvSpPr/>
          <p:nvPr/>
        </p:nvSpPr>
        <p:spPr>
          <a:xfrm>
            <a:off x="2133600" y="1447800"/>
            <a:ext cx="5105400" cy="2514600"/>
          </a:xfrm>
          <a:prstGeom prst="wedgeRoundRectCallout">
            <a:avLst>
              <a:gd name="adj1" fmla="val -20833"/>
              <a:gd name="adj2" fmla="val 86381"/>
              <a:gd name="adj3" fmla="val 16667"/>
            </a:avLst>
          </a:prstGeom>
          <a:solidFill>
            <a:schemeClr val="accent3">
              <a:lumMod val="20000"/>
              <a:lumOff val="8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2"/>
                </a:solidFill>
              </a:rPr>
              <a:t>One of our key objectives for the person selected for this position is to ensure accountability for work performed and resources utilized. Can you share with us something you’ve accomplished that’s similar?</a:t>
            </a:r>
            <a:endParaRPr lang="en-US" dirty="0">
              <a:solidFill>
                <a:schemeClr val="accent2"/>
              </a:solidFill>
            </a:endParaRPr>
          </a:p>
        </p:txBody>
      </p:sp>
    </p:spTree>
    <p:custDataLst>
      <p:tags r:id="rId1"/>
    </p:custDataLst>
    <p:extLst>
      <p:ext uri="{BB962C8B-B14F-4D97-AF65-F5344CB8AC3E}">
        <p14:creationId xmlns:p14="http://schemas.microsoft.com/office/powerpoint/2010/main" val="34815204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110552" y="4800600"/>
            <a:ext cx="4560838" cy="914400"/>
          </a:xfrm>
          <a:ln>
            <a:solidFill>
              <a:schemeClr val="tx1">
                <a:lumMod val="50000"/>
                <a:lumOff val="50000"/>
              </a:schemeClr>
            </a:solidFill>
          </a:ln>
          <a:scene3d>
            <a:camera prst="orthographicFront"/>
            <a:lightRig rig="threePt" dir="t"/>
          </a:scene3d>
          <a:sp3d>
            <a:bevelT w="114300" prst="artDeco"/>
          </a:sp3d>
        </p:spPr>
        <p:txBody>
          <a:bodyPr/>
          <a:lstStyle/>
          <a:p>
            <a:r>
              <a:rPr lang="en-US" dirty="0" smtClean="0"/>
              <a:t>Fact finding is key to an accurate assessment</a:t>
            </a:r>
            <a:endParaRPr lang="en-US" dirty="0"/>
          </a:p>
        </p:txBody>
      </p:sp>
      <p:sp>
        <p:nvSpPr>
          <p:cNvPr id="3" name="Slide Number Placeholder 2"/>
          <p:cNvSpPr>
            <a:spLocks noGrp="1"/>
          </p:cNvSpPr>
          <p:nvPr>
            <p:ph type="sldNum" sz="quarter" idx="12"/>
          </p:nvPr>
        </p:nvSpPr>
        <p:spPr/>
        <p:txBody>
          <a:bodyPr/>
          <a:lstStyle/>
          <a:p>
            <a:fld id="{FDC27C5D-3086-4943-9DAA-A8849433E1C3}" type="slidenum">
              <a:rPr lang="en-US" smtClean="0"/>
              <a:pPr/>
              <a:t>24</a:t>
            </a:fld>
            <a:endParaRPr lang="en-US"/>
          </a:p>
        </p:txBody>
      </p:sp>
      <p:pic>
        <p:nvPicPr>
          <p:cNvPr id="2051" name="Picture 3" descr="C:\Documents and Settings\sally schmall\Local Settings\Temporary Internet Files\Content.IE5\KSY6UFOC\MPj04117660000[1].jpg"/>
          <p:cNvPicPr>
            <a:picLocks noChangeAspect="1" noChangeArrowheads="1"/>
          </p:cNvPicPr>
          <p:nvPr>
            <p:custDataLst>
              <p:tags r:id="rId2"/>
            </p:custDataLst>
          </p:nvPr>
        </p:nvPicPr>
        <p:blipFill>
          <a:blip r:embed="rId5"/>
          <a:srcRect/>
          <a:stretch>
            <a:fillRect/>
          </a:stretch>
        </p:blipFill>
        <p:spPr bwMode="auto">
          <a:xfrm>
            <a:off x="3110552" y="990600"/>
            <a:ext cx="4560838" cy="3810000"/>
          </a:xfrm>
          <a:prstGeom prst="rect">
            <a:avLst/>
          </a:prstGeom>
          <a:noFill/>
          <a:ln>
            <a:solidFill>
              <a:schemeClr val="tx1">
                <a:lumMod val="50000"/>
                <a:lumOff val="50000"/>
              </a:schemeClr>
            </a:solidFill>
          </a:ln>
        </p:spPr>
      </p:pic>
    </p:spTree>
    <p:custDataLst>
      <p:tags r:id="rId1"/>
    </p:custDataLst>
    <p:extLst>
      <p:ext uri="{BB962C8B-B14F-4D97-AF65-F5344CB8AC3E}">
        <p14:creationId xmlns:p14="http://schemas.microsoft.com/office/powerpoint/2010/main" val="17653260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Importance of Reference Checking</a:t>
            </a:r>
          </a:p>
        </p:txBody>
      </p:sp>
      <p:sp>
        <p:nvSpPr>
          <p:cNvPr id="6" name="Content Placeholder 5"/>
          <p:cNvSpPr>
            <a:spLocks noGrp="1"/>
          </p:cNvSpPr>
          <p:nvPr>
            <p:ph idx="1"/>
          </p:nvPr>
        </p:nvSpPr>
        <p:spPr>
          <a:xfrm>
            <a:off x="822960" y="1100628"/>
            <a:ext cx="7520940" cy="3776172"/>
          </a:xfrm>
        </p:spPr>
        <p:txBody>
          <a:bodyPr>
            <a:noAutofit/>
          </a:bodyPr>
          <a:lstStyle/>
          <a:p>
            <a:pPr>
              <a:buFont typeface="Wingdings" pitchFamily="2" charset="2"/>
              <a:buChar char="Ø"/>
            </a:pPr>
            <a:r>
              <a:rPr lang="en-US" sz="1800" b="0" dirty="0"/>
              <a:t>Strong candidates will have strong references.</a:t>
            </a:r>
          </a:p>
          <a:p>
            <a:pPr>
              <a:buFont typeface="Wingdings" pitchFamily="2" charset="2"/>
              <a:buChar char="Ø"/>
            </a:pPr>
            <a:r>
              <a:rPr lang="en-US" sz="1800" b="0" dirty="0" smtClean="0"/>
              <a:t>The </a:t>
            </a:r>
            <a:r>
              <a:rPr lang="en-US" sz="1800" b="0" dirty="0"/>
              <a:t>key to good reference checking is the same as for good interviewing</a:t>
            </a:r>
          </a:p>
          <a:p>
            <a:pPr>
              <a:buFont typeface="Wingdings" pitchFamily="2" charset="2"/>
              <a:buChar char="Ø"/>
            </a:pPr>
            <a:r>
              <a:rPr lang="en-US" sz="1800" b="0" dirty="0" smtClean="0">
                <a:solidFill>
                  <a:schemeClr val="accent2"/>
                </a:solidFill>
              </a:rPr>
              <a:t>Qualify </a:t>
            </a:r>
            <a:r>
              <a:rPr lang="en-US" sz="1800" b="0" dirty="0">
                <a:solidFill>
                  <a:schemeClr val="accent2"/>
                </a:solidFill>
              </a:rPr>
              <a:t>the reference</a:t>
            </a:r>
            <a:r>
              <a:rPr lang="en-US" sz="1800" b="0" dirty="0"/>
              <a:t>: The quality of the reference is as important as what the reference tells you</a:t>
            </a:r>
            <a:r>
              <a:rPr lang="en-US" sz="1800" b="0" dirty="0" smtClean="0"/>
              <a:t>.</a:t>
            </a:r>
          </a:p>
          <a:p>
            <a:pPr lvl="3">
              <a:buFont typeface="Wingdings" pitchFamily="2" charset="2"/>
              <a:buChar char="Ø"/>
            </a:pPr>
            <a:r>
              <a:rPr lang="en-US" sz="1800" dirty="0" smtClean="0"/>
              <a:t>Determine relationship</a:t>
            </a:r>
          </a:p>
          <a:p>
            <a:pPr lvl="3">
              <a:buFont typeface="Wingdings" pitchFamily="2" charset="2"/>
              <a:buChar char="Ø"/>
            </a:pPr>
            <a:r>
              <a:rPr lang="en-US" sz="1800" dirty="0" smtClean="0"/>
              <a:t>Reference title</a:t>
            </a:r>
          </a:p>
          <a:p>
            <a:pPr lvl="3">
              <a:buFont typeface="Wingdings" pitchFamily="2" charset="2"/>
              <a:buChar char="Ø"/>
            </a:pPr>
            <a:r>
              <a:rPr lang="en-US" sz="1800" dirty="0" smtClean="0"/>
              <a:t>Reference’s scope of responsibility</a:t>
            </a:r>
          </a:p>
          <a:p>
            <a:pPr lvl="3">
              <a:buFont typeface="Wingdings" pitchFamily="2" charset="2"/>
              <a:buChar char="Ø"/>
            </a:pPr>
            <a:r>
              <a:rPr lang="en-US" sz="1800" dirty="0" smtClean="0"/>
              <a:t>Assess organizational environment</a:t>
            </a:r>
            <a:endParaRPr lang="en-US" sz="1800" dirty="0"/>
          </a:p>
          <a:p>
            <a:pPr>
              <a:buFont typeface="Wingdings" pitchFamily="2" charset="2"/>
              <a:buChar char="Ø"/>
            </a:pPr>
            <a:r>
              <a:rPr lang="en-US" sz="1800" b="0" dirty="0" smtClean="0">
                <a:solidFill>
                  <a:schemeClr val="accent2"/>
                </a:solidFill>
              </a:rPr>
              <a:t>Qualify </a:t>
            </a:r>
            <a:r>
              <a:rPr lang="en-US" sz="1800" b="0" dirty="0">
                <a:solidFill>
                  <a:schemeClr val="accent2"/>
                </a:solidFill>
              </a:rPr>
              <a:t>the Candidate</a:t>
            </a:r>
            <a:r>
              <a:rPr lang="en-US" sz="1800" b="0" dirty="0"/>
              <a:t>: Explore technical skills,  customer service, </a:t>
            </a:r>
            <a:r>
              <a:rPr lang="en-US" sz="1800" b="0" dirty="0" smtClean="0"/>
              <a:t>strengths/weaknesses </a:t>
            </a:r>
            <a:r>
              <a:rPr lang="en-US" sz="1800" b="0" dirty="0"/>
              <a:t>related to actual job performance needs, rehire</a:t>
            </a:r>
            <a:r>
              <a:rPr lang="en-US" sz="1800" b="0" dirty="0" smtClean="0"/>
              <a:t>?</a:t>
            </a:r>
          </a:p>
          <a:p>
            <a:pPr lvl="3">
              <a:buFont typeface="Wingdings" pitchFamily="2" charset="2"/>
              <a:buChar char="Ø"/>
            </a:pPr>
            <a:r>
              <a:rPr lang="en-US" sz="1800" dirty="0" smtClean="0"/>
              <a:t>Get proof with good examples</a:t>
            </a:r>
          </a:p>
        </p:txBody>
      </p:sp>
      <p:sp>
        <p:nvSpPr>
          <p:cNvPr id="4" name="Slide Number Placeholder 3"/>
          <p:cNvSpPr>
            <a:spLocks noGrp="1"/>
          </p:cNvSpPr>
          <p:nvPr>
            <p:ph type="sldNum" sz="quarter" idx="12"/>
          </p:nvPr>
        </p:nvSpPr>
        <p:spPr/>
        <p:txBody>
          <a:bodyPr/>
          <a:lstStyle/>
          <a:p>
            <a:fld id="{FDC27C5D-3086-4943-9DAA-A8849433E1C3}" type="slidenum">
              <a:rPr lang="en-US" smtClean="0"/>
              <a:pPr/>
              <a:t>25</a:t>
            </a:fld>
            <a:endParaRPr lang="en-US"/>
          </a:p>
        </p:txBody>
      </p:sp>
    </p:spTree>
    <p:custDataLst>
      <p:tags r:id="rId1"/>
    </p:custDataLst>
    <p:extLst>
      <p:ext uri="{BB962C8B-B14F-4D97-AF65-F5344CB8AC3E}">
        <p14:creationId xmlns:p14="http://schemas.microsoft.com/office/powerpoint/2010/main" val="21194391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20D35547-27E7-4987-A405-B3BCC4F7ACF7}" type="slidenum">
              <a:rPr lang="en-US" smtClean="0"/>
              <a:pPr/>
              <a:t>26</a:t>
            </a:fld>
            <a:endParaRPr lang="en-US" dirty="0"/>
          </a:p>
        </p:txBody>
      </p:sp>
    </p:spTree>
    <p:extLst>
      <p:ext uri="{BB962C8B-B14F-4D97-AF65-F5344CB8AC3E}">
        <p14:creationId xmlns:p14="http://schemas.microsoft.com/office/powerpoint/2010/main" val="19763054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Introduce yourself and discuss:</a:t>
            </a:r>
            <a:endParaRPr lang="en-US" dirty="0"/>
          </a:p>
        </p:txBody>
      </p:sp>
      <p:sp>
        <p:nvSpPr>
          <p:cNvPr id="3" name="Content Placeholder 2"/>
          <p:cNvSpPr>
            <a:spLocks noGrp="1"/>
          </p:cNvSpPr>
          <p:nvPr>
            <p:ph idx="1"/>
          </p:nvPr>
        </p:nvSpPr>
        <p:spPr>
          <a:xfrm>
            <a:off x="822960" y="914400"/>
            <a:ext cx="7520940" cy="3766077"/>
          </a:xfrm>
        </p:spPr>
        <p:txBody>
          <a:bodyPr>
            <a:noAutofit/>
          </a:bodyPr>
          <a:lstStyle/>
          <a:p>
            <a:pPr marL="0" indent="0"/>
            <a:r>
              <a:rPr lang="en-US" sz="2400" b="0" dirty="0" smtClean="0"/>
              <a:t>1) How important is </a:t>
            </a:r>
            <a:r>
              <a:rPr lang="en-US" sz="2400" dirty="0" smtClean="0"/>
              <a:t>your role</a:t>
            </a:r>
            <a:r>
              <a:rPr lang="en-US" sz="2400" b="0" dirty="0" smtClean="0"/>
              <a:t> in the new employee hiring process?</a:t>
            </a:r>
          </a:p>
          <a:p>
            <a:pPr marL="0" indent="0"/>
            <a:r>
              <a:rPr lang="en-US" sz="2400" b="0" dirty="0" smtClean="0"/>
              <a:t>2) Have </a:t>
            </a:r>
            <a:r>
              <a:rPr lang="en-US" sz="2400" b="0" dirty="0"/>
              <a:t>you ever had </a:t>
            </a:r>
            <a:r>
              <a:rPr lang="en-US" sz="2400" dirty="0"/>
              <a:t>training</a:t>
            </a:r>
            <a:r>
              <a:rPr lang="en-US" sz="2400" b="0" dirty="0"/>
              <a:t> in best practices in interviewing in hiring? </a:t>
            </a:r>
            <a:r>
              <a:rPr lang="en-US" sz="2400" b="0" dirty="0" smtClean="0"/>
              <a:t> If </a:t>
            </a:r>
            <a:r>
              <a:rPr lang="en-US" sz="2400" b="0" dirty="0"/>
              <a:t>not, how did you learn to do it?</a:t>
            </a:r>
          </a:p>
          <a:p>
            <a:pPr marL="0" indent="0"/>
            <a:r>
              <a:rPr lang="en-US" sz="2400" b="0" dirty="0" smtClean="0"/>
              <a:t>3) What </a:t>
            </a:r>
            <a:r>
              <a:rPr lang="en-US" sz="2400" dirty="0"/>
              <a:t>percentage</a:t>
            </a:r>
            <a:r>
              <a:rPr lang="en-US" sz="2400" b="0" dirty="0"/>
              <a:t> of your overall appointment is </a:t>
            </a:r>
            <a:r>
              <a:rPr lang="en-US" sz="2400" b="0" dirty="0" smtClean="0"/>
              <a:t>spent hiring </a:t>
            </a:r>
            <a:r>
              <a:rPr lang="en-US" sz="2400" b="0" dirty="0"/>
              <a:t>new employees</a:t>
            </a:r>
            <a:r>
              <a:rPr lang="en-US" sz="2400" b="0" dirty="0" smtClean="0"/>
              <a:t>?</a:t>
            </a:r>
          </a:p>
          <a:p>
            <a:pPr marL="0" indent="0"/>
            <a:r>
              <a:rPr lang="en-US" sz="2400" b="0" dirty="0" smtClean="0"/>
              <a:t>4) </a:t>
            </a:r>
            <a:r>
              <a:rPr lang="en-US" sz="2400" b="0" dirty="0"/>
              <a:t>Identify one opportunity related to hiring employees.</a:t>
            </a:r>
          </a:p>
          <a:p>
            <a:pPr marL="0" indent="0"/>
            <a:r>
              <a:rPr lang="en-US" sz="2400" b="0" dirty="0" smtClean="0"/>
              <a:t>5) Identify </a:t>
            </a:r>
            <a:r>
              <a:rPr lang="en-US" sz="2400" b="0" dirty="0"/>
              <a:t>one </a:t>
            </a:r>
            <a:r>
              <a:rPr lang="en-US" sz="2400" dirty="0"/>
              <a:t>challenge </a:t>
            </a:r>
            <a:r>
              <a:rPr lang="en-US" sz="2400" b="0" dirty="0"/>
              <a:t>related to  hiring employees. </a:t>
            </a:r>
          </a:p>
          <a:p>
            <a:pPr marL="0" indent="0"/>
            <a:r>
              <a:rPr lang="en-US" sz="2400" b="0" dirty="0" smtClean="0"/>
              <a:t>6) The </a:t>
            </a:r>
            <a:r>
              <a:rPr lang="en-US" sz="2400" dirty="0" smtClean="0"/>
              <a:t>average cost</a:t>
            </a:r>
            <a:r>
              <a:rPr lang="en-US" sz="2400" b="0" dirty="0" smtClean="0"/>
              <a:t> of the hiring  process is ________% of the position salary.</a:t>
            </a:r>
            <a:endParaRPr lang="en-US" sz="2400" b="0" dirty="0"/>
          </a:p>
          <a:p>
            <a:pPr marL="0" indent="0"/>
            <a:endParaRPr lang="en-US" sz="1800" b="0" dirty="0" smtClean="0"/>
          </a:p>
        </p:txBody>
      </p:sp>
      <p:sp>
        <p:nvSpPr>
          <p:cNvPr id="5" name="Slide Number Placeholder 4"/>
          <p:cNvSpPr>
            <a:spLocks noGrp="1"/>
          </p:cNvSpPr>
          <p:nvPr>
            <p:ph type="sldNum" sz="quarter" idx="12"/>
          </p:nvPr>
        </p:nvSpPr>
        <p:spPr/>
        <p:txBody>
          <a:bodyPr/>
          <a:lstStyle/>
          <a:p>
            <a:fld id="{FDC27C5D-3086-4943-9DAA-A8849433E1C3}" type="slidenum">
              <a:rPr lang="en-US" smtClean="0"/>
              <a:pPr/>
              <a:t>3</a:t>
            </a:fld>
            <a:endParaRPr lang="en-US" dirty="0"/>
          </a:p>
        </p:txBody>
      </p:sp>
    </p:spTree>
    <p:custDataLst>
      <p:tags r:id="rId1"/>
    </p:custDataLst>
    <p:extLst>
      <p:ext uri="{BB962C8B-B14F-4D97-AF65-F5344CB8AC3E}">
        <p14:creationId xmlns:p14="http://schemas.microsoft.com/office/powerpoint/2010/main" val="6655350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Who you hire matters</a:t>
            </a:r>
            <a:endParaRPr lang="en-US"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06712" y="1266031"/>
            <a:ext cx="3352800" cy="3248025"/>
          </a:xfrm>
        </p:spPr>
      </p:pic>
      <p:sp>
        <p:nvSpPr>
          <p:cNvPr id="4" name="Slide Number Placeholder 3"/>
          <p:cNvSpPr>
            <a:spLocks noGrp="1"/>
          </p:cNvSpPr>
          <p:nvPr>
            <p:ph type="sldNum" sz="quarter" idx="12"/>
          </p:nvPr>
        </p:nvSpPr>
        <p:spPr/>
        <p:txBody>
          <a:bodyPr/>
          <a:lstStyle/>
          <a:p>
            <a:fld id="{20D35547-27E7-4987-A405-B3BCC4F7ACF7}" type="slidenum">
              <a:rPr lang="en-US" smtClean="0"/>
              <a:pPr/>
              <a:t>4</a:t>
            </a:fld>
            <a:endParaRPr lang="en-US" dirty="0"/>
          </a:p>
        </p:txBody>
      </p:sp>
    </p:spTree>
    <p:extLst>
      <p:ext uri="{BB962C8B-B14F-4D97-AF65-F5344CB8AC3E}">
        <p14:creationId xmlns:p14="http://schemas.microsoft.com/office/powerpoint/2010/main" val="23222720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you think employers are not hiring veterans?</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endParaRPr lang="en-US" sz="2400" b="0" dirty="0" smtClean="0"/>
          </a:p>
          <a:p>
            <a:pPr>
              <a:buFont typeface="Wingdings" panose="05000000000000000000" pitchFamily="2" charset="2"/>
              <a:buChar char="Ø"/>
            </a:pPr>
            <a:r>
              <a:rPr lang="en-US" sz="2400" b="0" dirty="0" smtClean="0"/>
              <a:t>Skills translation</a:t>
            </a:r>
          </a:p>
          <a:p>
            <a:pPr>
              <a:buFont typeface="Wingdings" panose="05000000000000000000" pitchFamily="2" charset="2"/>
              <a:buChar char="Ø"/>
            </a:pPr>
            <a:r>
              <a:rPr lang="en-US" sz="2400" b="0" dirty="0" smtClean="0"/>
              <a:t>Negative stereotypes</a:t>
            </a:r>
          </a:p>
          <a:p>
            <a:pPr>
              <a:buFont typeface="Wingdings" panose="05000000000000000000" pitchFamily="2" charset="2"/>
              <a:buChar char="Ø"/>
            </a:pPr>
            <a:r>
              <a:rPr lang="en-US" sz="2400" b="0" dirty="0" smtClean="0"/>
              <a:t>Skills mismatch</a:t>
            </a:r>
          </a:p>
          <a:p>
            <a:pPr>
              <a:buFont typeface="Wingdings" panose="05000000000000000000" pitchFamily="2" charset="2"/>
              <a:buChar char="Ø"/>
            </a:pPr>
            <a:r>
              <a:rPr lang="en-US" sz="2400" b="0" dirty="0" smtClean="0"/>
              <a:t>Concerns about future deployments</a:t>
            </a:r>
          </a:p>
          <a:p>
            <a:pPr>
              <a:buFont typeface="Wingdings" panose="05000000000000000000" pitchFamily="2" charset="2"/>
              <a:buChar char="Ø"/>
            </a:pPr>
            <a:r>
              <a:rPr lang="en-US" sz="2400" b="0" dirty="0" smtClean="0"/>
              <a:t>Acclimation</a:t>
            </a:r>
          </a:p>
          <a:p>
            <a:endParaRPr lang="en-US" dirty="0"/>
          </a:p>
        </p:txBody>
      </p:sp>
      <p:sp>
        <p:nvSpPr>
          <p:cNvPr id="4" name="Slide Number Placeholder 3"/>
          <p:cNvSpPr>
            <a:spLocks noGrp="1"/>
          </p:cNvSpPr>
          <p:nvPr>
            <p:ph type="sldNum" sz="quarter" idx="12"/>
          </p:nvPr>
        </p:nvSpPr>
        <p:spPr/>
        <p:txBody>
          <a:bodyPr/>
          <a:lstStyle/>
          <a:p>
            <a:fld id="{20D35547-27E7-4987-A405-B3BCC4F7ACF7}" type="slidenum">
              <a:rPr lang="en-US" smtClean="0"/>
              <a:pPr/>
              <a:t>5</a:t>
            </a:fld>
            <a:endParaRPr lang="en-US" dirty="0"/>
          </a:p>
        </p:txBody>
      </p:sp>
      <p:sp>
        <p:nvSpPr>
          <p:cNvPr id="5" name="Footer Placeholder 4"/>
          <p:cNvSpPr>
            <a:spLocks noGrp="1"/>
          </p:cNvSpPr>
          <p:nvPr>
            <p:ph type="ftr" sz="quarter" idx="11"/>
          </p:nvPr>
        </p:nvSpPr>
        <p:spPr/>
        <p:txBody>
          <a:bodyPr/>
          <a:lstStyle/>
          <a:p>
            <a:r>
              <a:rPr lang="en-US" smtClean="0"/>
              <a:t>Based on a study from the Center for a New American Security</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5829" y="2519045"/>
            <a:ext cx="2408129" cy="2331922"/>
          </a:xfrm>
          <a:prstGeom prst="rect">
            <a:avLst/>
          </a:prstGeom>
        </p:spPr>
      </p:pic>
    </p:spTree>
    <p:extLst>
      <p:ext uri="{BB962C8B-B14F-4D97-AF65-F5344CB8AC3E}">
        <p14:creationId xmlns:p14="http://schemas.microsoft.com/office/powerpoint/2010/main" val="459739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Veterans and the Americans with Disabilities Act (ADA) and USERRA</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endParaRPr lang="en-US" b="0" dirty="0" smtClean="0"/>
          </a:p>
          <a:p>
            <a:pPr>
              <a:buFont typeface="Wingdings" panose="05000000000000000000" pitchFamily="2" charset="2"/>
              <a:buChar char="Ø"/>
            </a:pPr>
            <a:r>
              <a:rPr lang="en-US" dirty="0" smtClean="0"/>
              <a:t>Title 1 of the ADA </a:t>
            </a:r>
            <a:r>
              <a:rPr lang="en-US" b="0" dirty="0" smtClean="0"/>
              <a:t>prohibits an employer from treating an applicant or employee unfavorable in all aspects of employment (illegal to refuse to hire a veteran because he has PTSD)</a:t>
            </a:r>
          </a:p>
          <a:p>
            <a:pPr>
              <a:buFont typeface="Wingdings" panose="05000000000000000000" pitchFamily="2" charset="2"/>
              <a:buChar char="Ø"/>
            </a:pPr>
            <a:r>
              <a:rPr lang="en-US" b="0" dirty="0" smtClean="0"/>
              <a:t>A veteran with a </a:t>
            </a:r>
            <a:r>
              <a:rPr lang="en-US" dirty="0" smtClean="0"/>
              <a:t>service – connected disability is protected by the ADA </a:t>
            </a:r>
            <a:r>
              <a:rPr lang="en-US" b="0" dirty="0" smtClean="0"/>
              <a:t>when s/he meets the ADA’s definition of disability and is qualified for the job.</a:t>
            </a:r>
          </a:p>
          <a:p>
            <a:pPr>
              <a:buFont typeface="Wingdings" panose="05000000000000000000" pitchFamily="2" charset="2"/>
              <a:buChar char="Ø"/>
            </a:pPr>
            <a:r>
              <a:rPr lang="en-US" dirty="0" smtClean="0"/>
              <a:t>Uniformed Services Employment &amp; Reemployment Rights Act </a:t>
            </a:r>
            <a:r>
              <a:rPr lang="en-US" b="0" dirty="0" smtClean="0"/>
              <a:t>(USERRA) prohibits employers from discriminating against employees or applicants for employment on the basis of their military status or obligations. </a:t>
            </a:r>
            <a:endParaRPr lang="en-US" b="0" dirty="0"/>
          </a:p>
        </p:txBody>
      </p:sp>
      <p:sp>
        <p:nvSpPr>
          <p:cNvPr id="4" name="Slide Number Placeholder 3"/>
          <p:cNvSpPr>
            <a:spLocks noGrp="1"/>
          </p:cNvSpPr>
          <p:nvPr>
            <p:ph type="sldNum" sz="quarter" idx="12"/>
          </p:nvPr>
        </p:nvSpPr>
        <p:spPr/>
        <p:txBody>
          <a:bodyPr/>
          <a:lstStyle/>
          <a:p>
            <a:fld id="{20D35547-27E7-4987-A405-B3BCC4F7ACF7}" type="slidenum">
              <a:rPr lang="en-US" smtClean="0"/>
              <a:pPr/>
              <a:t>6</a:t>
            </a:fld>
            <a:endParaRPr lang="en-US" dirty="0"/>
          </a:p>
        </p:txBody>
      </p:sp>
      <p:sp>
        <p:nvSpPr>
          <p:cNvPr id="5" name="Footer Placeholder 4"/>
          <p:cNvSpPr>
            <a:spLocks noGrp="1"/>
          </p:cNvSpPr>
          <p:nvPr>
            <p:ph type="ftr" sz="quarter" idx="11"/>
          </p:nvPr>
        </p:nvSpPr>
        <p:spPr/>
        <p:txBody>
          <a:bodyPr/>
          <a:lstStyle/>
          <a:p>
            <a:r>
              <a:rPr lang="en-US" smtClean="0"/>
              <a:t>Accomodating Service Members and Veterans with PTSD www.askja.org</a:t>
            </a:r>
            <a:endParaRPr lang="en-US" dirty="0"/>
          </a:p>
        </p:txBody>
      </p:sp>
    </p:spTree>
    <p:extLst>
      <p:ext uri="{BB962C8B-B14F-4D97-AF65-F5344CB8AC3E}">
        <p14:creationId xmlns:p14="http://schemas.microsoft.com/office/powerpoint/2010/main" val="1660312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0D35547-27E7-4987-A405-B3BCC4F7ACF7}" type="slidenum">
              <a:rPr lang="en-US" smtClean="0"/>
              <a:pPr/>
              <a:t>7</a:t>
            </a:fld>
            <a:endParaRPr lang="en-US" dirty="0"/>
          </a:p>
        </p:txBody>
      </p:sp>
      <p:sp>
        <p:nvSpPr>
          <p:cNvPr id="2" name="Title 1"/>
          <p:cNvSpPr>
            <a:spLocks noGrp="1"/>
          </p:cNvSpPr>
          <p:nvPr>
            <p:ph type="title" idx="4294967295"/>
          </p:nvPr>
        </p:nvSpPr>
        <p:spPr>
          <a:xfrm>
            <a:off x="1622425" y="365125"/>
            <a:ext cx="7521575" cy="549275"/>
          </a:xfrm>
        </p:spPr>
        <p:txBody>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smtClean="0"/>
              <a:t>What competencies are important in your organization?</a:t>
            </a:r>
            <a:endParaRPr lang="en-US" dirty="0"/>
          </a:p>
        </p:txBody>
      </p:sp>
    </p:spTree>
    <p:extLst>
      <p:ext uri="{BB962C8B-B14F-4D97-AF65-F5344CB8AC3E}">
        <p14:creationId xmlns:p14="http://schemas.microsoft.com/office/powerpoint/2010/main" val="35327439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DC27C5D-3086-4943-9DAA-A8849433E1C3}" type="slidenum">
              <a:rPr lang="en-US" smtClean="0"/>
              <a:pPr/>
              <a:t>8</a:t>
            </a:fld>
            <a:endParaRPr lang="en-US" dirty="0"/>
          </a:p>
        </p:txBody>
      </p:sp>
      <p:sp>
        <p:nvSpPr>
          <p:cNvPr id="11" name="TextBox 10"/>
          <p:cNvSpPr txBox="1"/>
          <p:nvPr/>
        </p:nvSpPr>
        <p:spPr>
          <a:xfrm>
            <a:off x="1219199" y="1295400"/>
            <a:ext cx="7696201" cy="1815882"/>
          </a:xfrm>
          <a:prstGeom prst="rect">
            <a:avLst/>
          </a:prstGeom>
          <a:noFill/>
        </p:spPr>
        <p:txBody>
          <a:bodyPr wrap="square" rtlCol="0">
            <a:spAutoFit/>
          </a:bodyPr>
          <a:lstStyle/>
          <a:p>
            <a:r>
              <a:rPr lang="en-US" sz="2800" i="1" dirty="0" smtClean="0"/>
              <a:t>The best predictor of  </a:t>
            </a:r>
          </a:p>
          <a:p>
            <a:endParaRPr lang="en-US" sz="2800" i="1" dirty="0" smtClean="0"/>
          </a:p>
          <a:p>
            <a:endParaRPr lang="en-US" sz="2800" i="1" dirty="0"/>
          </a:p>
          <a:p>
            <a:r>
              <a:rPr lang="en-US" sz="2800" i="1" dirty="0" smtClean="0"/>
              <a:t>     and likelihood of success is</a:t>
            </a:r>
            <a:endParaRPr lang="en-US" sz="2800" i="1" dirty="0">
              <a:solidFill>
                <a:schemeClr val="accent2"/>
              </a:solidFill>
            </a:endParaRPr>
          </a:p>
        </p:txBody>
      </p:sp>
      <p:sp>
        <p:nvSpPr>
          <p:cNvPr id="2" name="Rectangle 1"/>
          <p:cNvSpPr/>
          <p:nvPr/>
        </p:nvSpPr>
        <p:spPr>
          <a:xfrm>
            <a:off x="3886200" y="1894820"/>
            <a:ext cx="3683060" cy="584775"/>
          </a:xfrm>
          <a:prstGeom prst="rect">
            <a:avLst/>
          </a:prstGeom>
        </p:spPr>
        <p:txBody>
          <a:bodyPr wrap="none">
            <a:spAutoFit/>
          </a:bodyPr>
          <a:lstStyle/>
          <a:p>
            <a:r>
              <a:rPr lang="en-US" sz="3200" b="1" i="1" dirty="0">
                <a:solidFill>
                  <a:schemeClr val="accent2"/>
                </a:solidFill>
                <a:effectLst>
                  <a:outerShdw blurRad="38100" dist="38100" dir="2700000" algn="tl">
                    <a:srgbClr val="000000">
                      <a:alpha val="43137"/>
                    </a:srgbClr>
                  </a:outerShdw>
                </a:effectLst>
              </a:rPr>
              <a:t>future performance </a:t>
            </a:r>
            <a:endParaRPr lang="en-US" sz="3200" dirty="0">
              <a:effectLst>
                <a:outerShdw blurRad="38100" dist="38100" dir="2700000" algn="tl">
                  <a:srgbClr val="000000">
                    <a:alpha val="43137"/>
                  </a:srgbClr>
                </a:outerShdw>
              </a:effectLst>
            </a:endParaRPr>
          </a:p>
        </p:txBody>
      </p:sp>
      <p:sp>
        <p:nvSpPr>
          <p:cNvPr id="3" name="Rectangle 2"/>
          <p:cNvSpPr/>
          <p:nvPr/>
        </p:nvSpPr>
        <p:spPr>
          <a:xfrm>
            <a:off x="2541476" y="3178314"/>
            <a:ext cx="4061048" cy="707886"/>
          </a:xfrm>
          <a:prstGeom prst="rect">
            <a:avLst/>
          </a:prstGeom>
        </p:spPr>
        <p:txBody>
          <a:bodyPr wrap="none">
            <a:spAutoFit/>
          </a:bodyPr>
          <a:lstStyle/>
          <a:p>
            <a:pPr algn="ctr"/>
            <a:r>
              <a:rPr lang="en-US" sz="4000" b="1" i="1" dirty="0">
                <a:solidFill>
                  <a:schemeClr val="accent2"/>
                </a:solidFill>
                <a:effectLst>
                  <a:outerShdw blurRad="38100" dist="38100" dir="2700000" algn="tl">
                    <a:srgbClr val="000000">
                      <a:alpha val="43137"/>
                    </a:srgbClr>
                  </a:outerShdw>
                </a:effectLst>
              </a:rPr>
              <a:t>past performance</a:t>
            </a:r>
            <a:endParaRPr lang="en-US" sz="4000" dirty="0">
              <a:effectLst>
                <a:outerShdw blurRad="38100" dist="38100" dir="2700000" algn="tl">
                  <a:srgbClr val="000000">
                    <a:alpha val="43137"/>
                  </a:srgbClr>
                </a:outerShdw>
              </a:effectLst>
            </a:endParaRPr>
          </a:p>
        </p:txBody>
      </p:sp>
      <p:sp>
        <p:nvSpPr>
          <p:cNvPr id="4" name="TextBox 3"/>
          <p:cNvSpPr txBox="1"/>
          <p:nvPr/>
        </p:nvSpPr>
        <p:spPr>
          <a:xfrm>
            <a:off x="2667000" y="5638800"/>
            <a:ext cx="5303906" cy="461665"/>
          </a:xfrm>
          <a:prstGeom prst="rect">
            <a:avLst/>
          </a:prstGeom>
          <a:noFill/>
        </p:spPr>
        <p:txBody>
          <a:bodyPr wrap="square" rtlCol="0">
            <a:spAutoFit/>
          </a:bodyPr>
          <a:lstStyle/>
          <a:p>
            <a:r>
              <a:rPr lang="en-US" sz="2400" b="1" dirty="0"/>
              <a:t>Performance requires competencies</a:t>
            </a:r>
          </a:p>
        </p:txBody>
      </p:sp>
    </p:spTree>
    <p:custDataLst>
      <p:tags r:id="rId1"/>
    </p:custDataLst>
    <p:extLst>
      <p:ext uri="{BB962C8B-B14F-4D97-AF65-F5344CB8AC3E}">
        <p14:creationId xmlns:p14="http://schemas.microsoft.com/office/powerpoint/2010/main" val="152595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
                                        <p:tgtEl>
                                          <p:spTgt spid="11">
                                            <p:txEl>
                                              <p:pRg st="0" end="0"/>
                                            </p:txEl>
                                          </p:spTgt>
                                        </p:tgtEl>
                                      </p:cBhvr>
                                    </p:animEffect>
                                  </p:childTnLst>
                                </p:cTn>
                              </p:par>
                            </p:childTnLst>
                          </p:cTn>
                        </p:par>
                        <p:par>
                          <p:cTn id="8" fill="hold">
                            <p:stCondLst>
                              <p:cond delay="200"/>
                            </p:stCondLst>
                            <p:childTnLst>
                              <p:par>
                                <p:cTn id="9" presetID="10" presetClass="entr" presetSubtype="0" fill="hold" grpId="0" nodeType="afterEffect">
                                  <p:stCondLst>
                                    <p:cond delay="25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50"/>
                                        <p:tgtEl>
                                          <p:spTgt spid="2"/>
                                        </p:tgtEl>
                                      </p:cBhvr>
                                    </p:animEffect>
                                  </p:childTnLst>
                                </p:cTn>
                              </p:par>
                            </p:childTnLst>
                          </p:cTn>
                        </p:par>
                        <p:par>
                          <p:cTn id="12" fill="hold">
                            <p:stCondLst>
                              <p:cond delay="700"/>
                            </p:stCondLst>
                            <p:childTnLst>
                              <p:par>
                                <p:cTn id="13" presetID="10" presetClass="entr" presetSubtype="0" fill="hold" grpId="0" nodeType="afterEffect">
                                  <p:stCondLst>
                                    <p:cond delay="250"/>
                                  </p:stCondLst>
                                  <p:childTnLst>
                                    <p:set>
                                      <p:cBhvr>
                                        <p:cTn id="14" dur="1" fill="hold">
                                          <p:stCondLst>
                                            <p:cond delay="0"/>
                                          </p:stCondLst>
                                        </p:cTn>
                                        <p:tgtEl>
                                          <p:spTgt spid="11">
                                            <p:txEl>
                                              <p:pRg st="3" end="3"/>
                                            </p:txEl>
                                          </p:spTgt>
                                        </p:tgtEl>
                                        <p:attrNameLst>
                                          <p:attrName>style.visibility</p:attrName>
                                        </p:attrNameLst>
                                      </p:cBhvr>
                                      <p:to>
                                        <p:strVal val="visible"/>
                                      </p:to>
                                    </p:set>
                                    <p:animEffect transition="in" filter="fade">
                                      <p:cBhvr>
                                        <p:cTn id="15" dur="250"/>
                                        <p:tgtEl>
                                          <p:spTgt spid="11">
                                            <p:txEl>
                                              <p:pRg st="3" end="3"/>
                                            </p:txEl>
                                          </p:spTgt>
                                        </p:tgtEl>
                                      </p:cBhvr>
                                    </p:animEffect>
                                  </p:childTnLst>
                                </p:cTn>
                              </p:par>
                            </p:childTnLst>
                          </p:cTn>
                        </p:par>
                        <p:par>
                          <p:cTn id="16" fill="hold">
                            <p:stCondLst>
                              <p:cond delay="1200"/>
                            </p:stCondLst>
                            <p:childTnLst>
                              <p:par>
                                <p:cTn id="17" presetID="10" presetClass="entr" presetSubtype="0" fill="hold" grpId="0" nodeType="afterEffect">
                                  <p:stCondLst>
                                    <p:cond delay="25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allAtOnce"/>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Common Veteran Competencies</a:t>
            </a:r>
            <a:endParaRPr lang="en-US" b="1" dirty="0"/>
          </a:p>
        </p:txBody>
      </p:sp>
      <p:sp>
        <p:nvSpPr>
          <p:cNvPr id="5" name="Content Placeholder 4"/>
          <p:cNvSpPr>
            <a:spLocks noGrp="1"/>
          </p:cNvSpPr>
          <p:nvPr>
            <p:ph idx="1"/>
          </p:nvPr>
        </p:nvSpPr>
        <p:spPr>
          <a:xfrm>
            <a:off x="457200" y="1066800"/>
            <a:ext cx="7520940" cy="3579849"/>
          </a:xfrm>
        </p:spPr>
        <p:txBody>
          <a:bodyPr>
            <a:noAutofit/>
          </a:bodyPr>
          <a:lstStyle/>
          <a:p>
            <a:pPr>
              <a:buFont typeface="Wingdings" panose="05000000000000000000" pitchFamily="2" charset="2"/>
              <a:buChar char="Ø"/>
            </a:pPr>
            <a:r>
              <a:rPr lang="en-US" sz="2400" b="0" dirty="0" smtClean="0"/>
              <a:t>Advancing the </a:t>
            </a:r>
            <a:r>
              <a:rPr lang="en-US" sz="2400" b="0" dirty="0" smtClean="0"/>
              <a:t>organizational mission</a:t>
            </a:r>
            <a:endParaRPr lang="en-US" sz="2400" b="0" dirty="0"/>
          </a:p>
          <a:p>
            <a:pPr>
              <a:buFont typeface="Wingdings" panose="05000000000000000000" pitchFamily="2" charset="2"/>
              <a:buChar char="Ø"/>
            </a:pPr>
            <a:r>
              <a:rPr lang="en-US" sz="2400" b="0" dirty="0" smtClean="0"/>
              <a:t>Building </a:t>
            </a:r>
            <a:r>
              <a:rPr lang="en-US" sz="2400" b="0" dirty="0" smtClean="0"/>
              <a:t>relationships </a:t>
            </a:r>
            <a:r>
              <a:rPr lang="en-US" sz="2400" b="0" dirty="0" smtClean="0"/>
              <a:t>with diverse groups</a:t>
            </a:r>
          </a:p>
          <a:p>
            <a:pPr>
              <a:buFont typeface="Wingdings" panose="05000000000000000000" pitchFamily="2" charset="2"/>
              <a:buChar char="Ø"/>
            </a:pPr>
            <a:r>
              <a:rPr lang="en-US" sz="2400" b="0" dirty="0" smtClean="0"/>
              <a:t>Communication skills</a:t>
            </a:r>
            <a:endParaRPr lang="en-US" sz="2400" b="0" dirty="0"/>
          </a:p>
          <a:p>
            <a:pPr>
              <a:buFont typeface="Wingdings" panose="05000000000000000000" pitchFamily="2" charset="2"/>
              <a:buChar char="Ø"/>
            </a:pPr>
            <a:r>
              <a:rPr lang="en-US" sz="2400" b="0" dirty="0" smtClean="0"/>
              <a:t>Creative problem </a:t>
            </a:r>
            <a:r>
              <a:rPr lang="en-US" sz="2400" b="0" dirty="0"/>
              <a:t>s</a:t>
            </a:r>
            <a:r>
              <a:rPr lang="en-US" sz="2400" b="0" dirty="0" smtClean="0"/>
              <a:t>olving </a:t>
            </a:r>
            <a:r>
              <a:rPr lang="en-US" sz="2400" b="0" dirty="0" smtClean="0"/>
              <a:t>/ </a:t>
            </a:r>
            <a:r>
              <a:rPr lang="en-US" sz="2400" b="0" dirty="0" smtClean="0"/>
              <a:t>strategic thinking</a:t>
            </a:r>
          </a:p>
          <a:p>
            <a:pPr>
              <a:buFont typeface="Wingdings" panose="05000000000000000000" pitchFamily="2" charset="2"/>
              <a:buChar char="Ø"/>
            </a:pPr>
            <a:r>
              <a:rPr lang="en-US" sz="2400" b="0" dirty="0" smtClean="0"/>
              <a:t>Development </a:t>
            </a:r>
            <a:r>
              <a:rPr lang="en-US" sz="2400" b="0" dirty="0" smtClean="0"/>
              <a:t>of self and </a:t>
            </a:r>
            <a:r>
              <a:rPr lang="en-US" sz="2400" b="0" dirty="0" smtClean="0"/>
              <a:t>others</a:t>
            </a:r>
          </a:p>
          <a:p>
            <a:pPr>
              <a:buFont typeface="Wingdings" panose="05000000000000000000" pitchFamily="2" charset="2"/>
              <a:buChar char="Ø"/>
            </a:pPr>
            <a:r>
              <a:rPr lang="en-US" sz="2400" b="0" dirty="0"/>
              <a:t>A</a:t>
            </a:r>
            <a:r>
              <a:rPr lang="en-US" sz="2400" b="0" dirty="0" smtClean="0"/>
              <a:t>daptability </a:t>
            </a:r>
            <a:r>
              <a:rPr lang="en-US" sz="2400" b="0" dirty="0" smtClean="0"/>
              <a:t>to </a:t>
            </a:r>
            <a:r>
              <a:rPr lang="en-US" sz="2400" b="0" dirty="0" smtClean="0"/>
              <a:t>change</a:t>
            </a:r>
          </a:p>
          <a:p>
            <a:pPr>
              <a:buFont typeface="Wingdings" panose="05000000000000000000" pitchFamily="2" charset="2"/>
              <a:buChar char="Ø"/>
            </a:pPr>
            <a:r>
              <a:rPr lang="en-US" sz="2400" b="0" dirty="0" smtClean="0"/>
              <a:t>Experienced in delivering quality service</a:t>
            </a:r>
          </a:p>
          <a:p>
            <a:pPr>
              <a:buFont typeface="Wingdings" panose="05000000000000000000" pitchFamily="2" charset="2"/>
              <a:buChar char="Ø"/>
            </a:pPr>
            <a:r>
              <a:rPr lang="en-US" sz="2400" b="0" dirty="0" smtClean="0"/>
              <a:t>Leadership </a:t>
            </a:r>
            <a:r>
              <a:rPr lang="en-US" sz="2400" b="0" dirty="0" smtClean="0"/>
              <a:t>/ </a:t>
            </a:r>
            <a:r>
              <a:rPr lang="en-US" sz="2400" b="0" dirty="0"/>
              <a:t>a</a:t>
            </a:r>
            <a:r>
              <a:rPr lang="en-US" sz="2400" b="0" dirty="0" smtClean="0"/>
              <a:t>chievement orientation</a:t>
            </a:r>
            <a:endParaRPr lang="en-US" sz="2400" b="0" dirty="0" smtClean="0"/>
          </a:p>
          <a:p>
            <a:endParaRPr lang="en-US" sz="2400" dirty="0"/>
          </a:p>
        </p:txBody>
      </p:sp>
      <p:sp>
        <p:nvSpPr>
          <p:cNvPr id="3" name="Slide Number Placeholder 2"/>
          <p:cNvSpPr>
            <a:spLocks noGrp="1"/>
          </p:cNvSpPr>
          <p:nvPr>
            <p:ph type="sldNum" sz="quarter" idx="12"/>
          </p:nvPr>
        </p:nvSpPr>
        <p:spPr/>
        <p:txBody>
          <a:bodyPr/>
          <a:lstStyle/>
          <a:p>
            <a:fld id="{FDC27C5D-3086-4943-9DAA-A8849433E1C3}" type="slidenum">
              <a:rPr lang="en-US" smtClean="0"/>
              <a:pPr/>
              <a:t>9</a:t>
            </a:fld>
            <a:endParaRPr lang="en-US" dirty="0"/>
          </a:p>
        </p:txBody>
      </p:sp>
      <p:sp>
        <p:nvSpPr>
          <p:cNvPr id="6" name="Footer Placeholder 5"/>
          <p:cNvSpPr>
            <a:spLocks noGrp="1"/>
          </p:cNvSpPr>
          <p:nvPr>
            <p:ph type="ftr" sz="quarter" idx="11"/>
          </p:nvPr>
        </p:nvSpPr>
        <p:spPr/>
        <p:txBody>
          <a:bodyPr/>
          <a:lstStyle/>
          <a:p>
            <a:r>
              <a:rPr lang="en-US" smtClean="0"/>
              <a:t>Vetsuccess.gov</a:t>
            </a:r>
            <a:endParaRPr lang="en-US" dirty="0"/>
          </a:p>
        </p:txBody>
      </p:sp>
    </p:spTree>
    <p:custDataLst>
      <p:tags r:id="rId1"/>
    </p:custDataLst>
    <p:extLst>
      <p:ext uri="{BB962C8B-B14F-4D97-AF65-F5344CB8AC3E}">
        <p14:creationId xmlns:p14="http://schemas.microsoft.com/office/powerpoint/2010/main" val="3415325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1000"/>
                                        <p:tgtEl>
                                          <p:spTgt spid="5">
                                            <p:txEl>
                                              <p:pRg st="6" end="6"/>
                                            </p:txEl>
                                          </p:spTgt>
                                        </p:tgtEl>
                                      </p:cBhvr>
                                    </p:animEffect>
                                    <p:anim calcmode="lin" valueType="num">
                                      <p:cBhvr>
                                        <p:cTn id="5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Effect transition="in" filter="fade">
                                      <p:cBhvr>
                                        <p:cTn id="56" dur="1000"/>
                                        <p:tgtEl>
                                          <p:spTgt spid="5">
                                            <p:txEl>
                                              <p:pRg st="7" end="7"/>
                                            </p:txEl>
                                          </p:spTgt>
                                        </p:tgtEl>
                                      </p:cBhvr>
                                    </p:animEffect>
                                    <p:anim calcmode="lin" valueType="num">
                                      <p:cBhvr>
                                        <p:cTn id="57"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REFERENCE_COUNT" val="10"/>
  <p:tag name="ARTICULATE_REFERENCE_TYPE_1" val="1"/>
  <p:tag name="ARTICULATE_REFERENCE_TITLE_1" val="UM Core Competencies"/>
  <p:tag name="ARTICULATE_REFERENCE_1" val="C:\Users\Owner\Desktop\Dropbox\Best Practices in Interviewing and Selection at UM\Pre-training Module\UM_Core_Competencies.pdf"/>
  <p:tag name="ARTICULATE_REFERENCE_TYPE_2" val="1"/>
  <p:tag name="ARTICULATE_REFERENCE_TITLE_2" val="Business and Finance Search Manual"/>
  <p:tag name="ARTICULATE_REFERENCE_2" val="C:\Users\Owner\Desktop\Dropbox\Best Practices in Interviewing and Selection at UM\Training Module\Business &amp; Finance Search-manual-11-30-10.pdf"/>
  <p:tag name="ARTICULATE_REFERENCE_TYPE_3" val="1"/>
  <p:tag name="ARTICULATE_REFERENCE_TITLE_3" val="Minimizing Hiring Mistakes"/>
  <p:tag name="ARTICULATE_REFERENCE_3" val="C:\Users\Owner\Desktop\Dropbox\Best Practices in Interviewing and Selection at UM\Training Module\Minimizing Hiring Mistakes.pdf"/>
  <p:tag name="ARTICULATE_REFERENCE_TYPE_4" val="1"/>
  <p:tag name="ARTICULATE_REFERENCE_TITLE_4" val="Legal and Illegal Interview Questions"/>
  <p:tag name="ARTICULATE_REFERENCE_4" val="C:\Users\Owner\Desktop\Dropbox\Best Practices in Interviewing and Selection at UM\Training Module\Legal and Illegal Interview Questions.pdf"/>
  <p:tag name="ARTICULATE_REFERENCE_TYPE_5" val="1"/>
  <p:tag name="ARTICULATE_REFERENCE_TITLE_5" val="Job Descriptions vs. Performance Profiles"/>
  <p:tag name="ARTICULATE_REFERENCE_5" val="C:\Users\Owner\Desktop\Dropbox\Best Practices in Interviewing and Selection at UM\Training Module\Job descriptions vs. Performance Profiles.pdf"/>
  <p:tag name="ARTICULATE_REFERENCE_TYPE_6" val="1"/>
  <p:tag name="ARTICULATE_REFERENCE_TITLE_6" val="Developing Performance Profiles"/>
  <p:tag name="ARTICULATE_REFERENCE_6" val="C:\Users\Owner\Desktop\Dropbox\Best Practices in Interviewing and Selection at UM\Training Module\Developing  Performance Profiles.pdf"/>
  <p:tag name="ARTICULATE_REFERENCE_TYPE_7" val="1"/>
  <p:tag name="ARTICULATE_REFERENCE_TITLE_7" val="Creating SMART Position Objectives Example"/>
  <p:tag name="ARTICULATE_REFERENCE_7" val="C:\Users\Owner\Desktop\Dropbox\Best Practices in Interviewing and Selection at UM\Training Module\Creating Smart Performance Objectives  Position Example.pdf"/>
  <p:tag name="ARTICULATE_REFERENCE_TYPE_8" val="1"/>
  <p:tag name="ARTICULATE_REFERENCE_TITLE_8" val="Structured Performance-Based Interview"/>
  <p:tag name="ARTICULATE_REFERENCE_8" val="C:\Users\Owner\Desktop\Dropbox\Best Practices in Interviewing and Selection at UM\Training Module\Structured Performance Based Interview.pdf"/>
  <p:tag name="ARTICULATE_REFERENCE_TYPE_9" val="1"/>
  <p:tag name="ARTICULATE_REFERENCE_TITLE_9" val="Reference Checking"/>
  <p:tag name="ARTICULATE_REFERENCE_9" val="C:\Users\Owner\Desktop\Dropbox\Best Practices in Interviewing and Selection at UM\Training Module\Preparing the Interview Committee.pdf"/>
  <p:tag name="ARTICULATE_REFERENCE_TYPE_10" val="1"/>
  <p:tag name="ARTICULATE_REFERENCE_TITLE_10" val="Interview Debriefing Sheet"/>
  <p:tag name="ARTICULATE_REFERENCE_10" val="C:\Users\Owner\Desktop\Dropbox\Best Practices in Interviewing and Selection at UM\Training Module\Interview Debriefing Sheet.pdf"/>
  <p:tag name="PRESENTATION_PLAYLIST_COUNT" val="0"/>
  <p:tag name="PRESENTATION_PRESENTER_SLIDE_LEVEL" val="0"/>
  <p:tag name="ARTICULATE_AUDIO_TEMP" val="C:\Users\Owner\AppData\Local\Temp\articulate\presenter\ae\audio\20111112150738\"/>
  <p:tag name="ARTICULATE_PRESENTER_VERSION" val="6"/>
  <p:tag name="PUBLISH_TITLE" val="Best Practices in Interviewing and Selection at the University of Michigan"/>
  <p:tag name="ARTICULATE_PUBLISH_PATH" val="C:\Users\Owner\Desktop\Dropbox\Best Practices in Interviewing and Selection at UM\Training Module\Exports"/>
  <p:tag name="ARTICULATE_LOGO" val="Academy-Coaching_LOGO.gif"/>
  <p:tag name="ARTICULATE_PRESENTER" val="Sally Schmall, MSW"/>
  <p:tag name="ARTICULATE_PRESENTER_GUID" val="02C046BFCD6A"/>
  <p:tag name="ARTICULATE_LMS" val="0"/>
  <p:tag name="ARTICULATE_TEMPLATE" val="Best Practices in Interviewing"/>
  <p:tag name="ARTICULATE_TEMPLATE_GUID" val="a8575296-eedd-4545-923b-1846876e49bc"/>
  <p:tag name="LMS_PUBLISH" val="No"/>
  <p:tag name="PRESENTER_PREVIEW_MODE" val="0"/>
  <p:tag name="PRESENTER_PREVIEW_START" val="1"/>
  <p:tag name="PLAYERLOGOHEIGHT" val="813"/>
  <p:tag name="PLAYERLOGOWIDTH" val="1000"/>
  <p:tag name="LAUNCHINNEWWINDOW" val="0"/>
  <p:tag name="LASTPUBLISHED" val="C:\Users\Owner\Desktop\Dropbox\Best Practices in Interviewing and Selection at UM\Training Module\Exports\Best Practices in Interviewing and Selection at the University of Michigan\player.html"/>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MARGIN_1" val="0"/>
  <p:tag name="MARGIN_2" val="36"/>
  <p:tag name="MARGIN_3" val="72"/>
  <p:tag name="MARGIN_4" val="108"/>
  <p:tag name="MARGIN_5" val="144"/>
  <p:tag name="FONT_SIZE" val="14"/>
</p:tagLst>
</file>

<file path=ppt/tags/tag11.xml><?xml version="1.0" encoding="utf-8"?>
<p:tagLst xmlns:a="http://schemas.openxmlformats.org/drawingml/2006/main" xmlns:r="http://schemas.openxmlformats.org/officeDocument/2006/relationships" xmlns:p="http://schemas.openxmlformats.org/presentationml/2006/main">
  <p:tag name="ARTICULATE_TITLE_TAG" val="Common Hiring Problems"/>
  <p:tag name="ARTICULATE_SLIDE_GUID" val="c883d634-a0a2-483e-aba1-f5a2e72f91e6"/>
  <p:tag name="ARTICULATE_SLIDE_PAUSE" val="1"/>
  <p:tag name="ARTICULATE_NAV_LEVEL" val="3"/>
  <p:tag name="ARTICULATE_PLAYLIST_ID" val="-1"/>
  <p:tag name="ARTICULATE_LOCK_SLIDE" val="0"/>
  <p:tag name="AUDIO_IMPORT" val="C:\Users\Owner\Desktop\Dropbox\Best Practices in Interviewing and Selection at UM\Training Module\Best Practices in Interviewing and Selection ELearning  Training Module\Audio\final\48.wav"/>
  <p:tag name="AUDIO_ID" val="301"/>
  <p:tag name="ELAPSEDTIME" val="5.878"/>
  <p:tag name="ARTICULATE_SLIDE_NAV" val="48"/>
</p:tagLst>
</file>

<file path=ppt/tags/tag12.xml><?xml version="1.0" encoding="utf-8"?>
<p:tagLst xmlns:a="http://schemas.openxmlformats.org/drawingml/2006/main" xmlns:r="http://schemas.openxmlformats.org/officeDocument/2006/relationships" xmlns:p="http://schemas.openxmlformats.org/presentationml/2006/main">
  <p:tag name="ARTICULATE_SLIDE_GUID" val="2a7cff69-cc76-476e-b90c-2f5746d84140"/>
  <p:tag name="ARTICULATE_SLIDE_PAUSE" val="1"/>
  <p:tag name="ARTICULATE_NAV_LEVEL" val="3"/>
  <p:tag name="ARTICULATE_PLAYLIST_ID" val="-1"/>
  <p:tag name="ARTICULATE_LOCK_SLIDE" val="0"/>
  <p:tag name="AUDIO_IMPORT" val="C:\Users\Owner\Desktop\Dropbox\Best Practices in Interviewing and Selection at UM\Training Module\Best Practices in Interviewing and Selection ELearning  Training Module\Audio\final\36.wav"/>
  <p:tag name="AUDIO_ID" val="289"/>
  <p:tag name="ELAPSEDTIME" val="26.671"/>
  <p:tag name="ARTICULATE_SLIDE_NAV" val="36"/>
</p:tagLst>
</file>

<file path=ppt/tags/tag1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MARGIN_1" val="0"/>
  <p:tag name="MARGIN_2" val="36"/>
  <p:tag name="MARGIN_3" val="72"/>
  <p:tag name="MARGIN_4" val="108"/>
  <p:tag name="MARGIN_5" val="144"/>
  <p:tag name="FONT_SIZE" val="14"/>
</p:tagLst>
</file>

<file path=ppt/tags/tag14.xml><?xml version="1.0" encoding="utf-8"?>
<p:tagLst xmlns:a="http://schemas.openxmlformats.org/drawingml/2006/main" xmlns:r="http://schemas.openxmlformats.org/officeDocument/2006/relationships" xmlns:p="http://schemas.openxmlformats.org/presentationml/2006/main">
  <p:tag name="ARTICULATE_TITLE_TAG" val="Creating Performance Objectives"/>
  <p:tag name="ARTICULATE_SLIDE_GUID" val="c6a093f8-2cac-4b06-880b-fa4b3563fa8e"/>
  <p:tag name="ARTICULATE_SLIDE_PAUSE" val="1"/>
  <p:tag name="ARTICULATE_NAV_LEVEL" val="4"/>
  <p:tag name="ARTICULATE_PLAYLIST_ID" val="-1"/>
  <p:tag name="ARTICULATE_LOCK_SLIDE" val="0"/>
  <p:tag name="AUDIO_IMPORT" val="C:\Users\Owner\Desktop\Dropbox\Best Practices in Interviewing and Selection at UM\Training Module\Best Practices in Interviewing and Selection ELearning  Training Module\Audio\final\38.wav"/>
  <p:tag name="AUDIO_ID" val="291"/>
  <p:tag name="ELAPSEDTIME" val="88.973"/>
  <p:tag name="TIMELINE" val="0.5/32.3/81.3"/>
  <p:tag name="ARTICULATE_SLIDE_NAV" val="38"/>
</p:tagLst>
</file>

<file path=ppt/tags/tag1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252"/>
  <p:tag name="BULLET_7" val="8226"/>
  <p:tag name="BULLET_8" val="8226"/>
  <p:tag name="BULLET_9" val="8226"/>
  <p:tag name="BULLET_10" val="8226"/>
  <p:tag name="BULLET_11" val="8226"/>
  <p:tag name="BULLET_12" val="8226"/>
  <p:tag name="BULLET_13" val="8226"/>
  <p:tag name="BULLET_14" val="8226"/>
  <p:tag name="BULLET_15" val="8226"/>
  <p:tag name="BULLET_16" val="8226"/>
  <p:tag name="BULLET_17" val="8226"/>
  <p:tag name="BULLET_18" val="8226"/>
  <p:tag name="BULLET_19" val="8226"/>
  <p:tag name="BULLET_20" val="8226"/>
  <p:tag name="BULLET_21" val="8226"/>
  <p:tag name="MARGIN_1" val="-2.147484E+09"/>
  <p:tag name="MARGIN_2" val="36"/>
  <p:tag name="MARGIN_3" val="72"/>
  <p:tag name="MARGIN_4" val="108"/>
  <p:tag name="MARGIN_5" val="144"/>
  <p:tag name="FONT_SIZE" val="11"/>
</p:tagLst>
</file>

<file path=ppt/tags/tag16.xml><?xml version="1.0" encoding="utf-8"?>
<p:tagLst xmlns:a="http://schemas.openxmlformats.org/drawingml/2006/main" xmlns:r="http://schemas.openxmlformats.org/officeDocument/2006/relationships" xmlns:p="http://schemas.openxmlformats.org/presentationml/2006/main">
  <p:tag name="ARTICULATE_TITLE_TAG" val="Assessment Testing"/>
  <p:tag name="ARTICULATE_SLIDE_GUID" val="dff6aba5-f38e-4f30-aad6-91d44dfd0290"/>
  <p:tag name="ARTICULATE_SLIDE_PAUSE" val="1"/>
  <p:tag name="ARTICULATE_NAV_LEVEL" val="2"/>
  <p:tag name="ARTICULATE_PLAYLIST_ID" val="-1"/>
  <p:tag name="ARTICULATE_LOCK_SLIDE" val="0"/>
  <p:tag name="AUDIO_IMPORT" val="C:\Users\Owner\Desktop\Dropbox\Best Practices in Interviewing and Selection at UM\Training Module\Best Practices in Interviewing and Selection ELearning  Training Module\Audio\final\55.wav"/>
  <p:tag name="AUDIO_ID" val="308"/>
  <p:tag name="ELAPSEDTIME" val="85.186"/>
  <p:tag name="ARTICULATE_SLIDE_NAV" val="55"/>
</p:tagLst>
</file>

<file path=ppt/tags/tag1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4"/>
</p:tagLst>
</file>

<file path=ppt/tags/tag18.xml><?xml version="1.0" encoding="utf-8"?>
<p:tagLst xmlns:a="http://schemas.openxmlformats.org/drawingml/2006/main" xmlns:r="http://schemas.openxmlformats.org/officeDocument/2006/relationships" xmlns:p="http://schemas.openxmlformats.org/presentationml/2006/main">
  <p:tag name="ARTICULATE_TITLE_TAG" val="Interview Committee"/>
  <p:tag name="ARTICULATE_SLIDE_GUID" val="f0bd4e2b-4f2f-4fa4-ac64-694e7dea53c4"/>
  <p:tag name="ARTICULATE_SLIDE_PAUSE" val="1"/>
  <p:tag name="ARTICULATE_NAV_LEVEL" val="3"/>
  <p:tag name="ARTICULATE_PLAYLIST_ID" val="-1"/>
  <p:tag name="ARTICULATE_LOCK_SLIDE" val="0"/>
  <p:tag name="AUDIO_IMPORT" val="C:\Users\Owner\Desktop\Dropbox\Best Practices in Interviewing and Selection at UM\Training Module\Best Practices in Interviewing and Selection ELearning  Training Module\Audio\final\42.wav"/>
  <p:tag name="AUDIO_ID" val="295"/>
  <p:tag name="ELAPSEDTIME" val="87.328"/>
  <p:tag name="TIMELINE" val="7.3/27.9/48.8/76.1"/>
  <p:tag name="ARTICULATE_SLIDE_NAV" val="42"/>
</p:tagLst>
</file>

<file path=ppt/tags/tag1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MARGIN_1" val="0"/>
  <p:tag name="MARGIN_2" val="36"/>
  <p:tag name="MARGIN_3" val="72"/>
  <p:tag name="MARGIN_4" val="108"/>
  <p:tag name="MARGIN_5" val="144"/>
  <p:tag name="FONT_SIZE" val="12"/>
</p:tagLst>
</file>

<file path=ppt/tags/tag2.xml><?xml version="1.0" encoding="utf-8"?>
<p:tagLst xmlns:a="http://schemas.openxmlformats.org/drawingml/2006/main" xmlns:r="http://schemas.openxmlformats.org/officeDocument/2006/relationships" xmlns:p="http://schemas.openxmlformats.org/presentationml/2006/main">
  <p:tag name="ARTICULATE_TITLE_TAG" val="Best Practices in Interviewing and Selection at the University of Michigan"/>
  <p:tag name="AUDIO_ID" val="256"/>
  <p:tag name="ARTICULATE_SLIDE_GUID" val="dfe8c9b7-8765-41c3-9e99-466daa4f27ce"/>
  <p:tag name="ARTICULATE_SLIDE_PAUSE" val="1"/>
  <p:tag name="ARTICULATE_NAV_LEVEL" val="1"/>
  <p:tag name="ARTICULATE_PLAYLIST_ID" val="-1"/>
  <p:tag name="ARTICULATE_LOCK_SLIDE" val="0"/>
  <p:tag name="ELAPSEDTIME" val="3.8"/>
  <p:tag name="ARTICULATE_SLIDE_NAV" val="1"/>
</p:tagLst>
</file>

<file path=ppt/tags/tag20.xml><?xml version="1.0" encoding="utf-8"?>
<p:tagLst xmlns:a="http://schemas.openxmlformats.org/drawingml/2006/main" xmlns:r="http://schemas.openxmlformats.org/officeDocument/2006/relationships" xmlns:p="http://schemas.openxmlformats.org/presentationml/2006/main">
  <p:tag name="ARTICULATE_TITLE_TAG" val="Structured Performance-Based Interview"/>
  <p:tag name="ARTICULATE_SLIDE_GUID" val="71c4e41c-ab93-469c-b2af-10d19f0fe20d"/>
  <p:tag name="ARTICULATE_SLIDE_PAUSE" val="1"/>
  <p:tag name="ARTICULATE_NAV_LEVEL" val="4"/>
  <p:tag name="ARTICULATE_PLAYLIST_ID" val="-1"/>
  <p:tag name="ARTICULATE_LOCK_SLIDE" val="0"/>
  <p:tag name="AUDIO_IMPORT" val="C:\Users\Owner\Desktop\Dropbox\Best Practices in Interviewing and Selection at UM\Training Module\Best Practices in Interviewing and Selection ELearning  Training Module\Audio\final\43.wav"/>
  <p:tag name="AUDIO_ID" val="296"/>
  <p:tag name="ELAPSEDTIME" val="97.777"/>
  <p:tag name="TIMELINE" val="7.7/17.4/23.4/31.3/32.6/71.0/84.9/90.7"/>
  <p:tag name="ARTICULATE_SLIDE_NAV" val="43"/>
</p:tagLst>
</file>

<file path=ppt/tags/tag2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MARGIN_1" val="-2.147484E+09"/>
  <p:tag name="MARGIN_2" val="36"/>
  <p:tag name="MARGIN_3" val="72"/>
  <p:tag name="MARGIN_4" val="108"/>
  <p:tag name="MARGIN_5" val="144"/>
  <p:tag name="FONT_SIZE" val="12"/>
</p:tagLst>
</file>

<file path=ppt/tags/tag22.xml><?xml version="1.0" encoding="utf-8"?>
<p:tagLst xmlns:a="http://schemas.openxmlformats.org/drawingml/2006/main" xmlns:r="http://schemas.openxmlformats.org/officeDocument/2006/relationships" xmlns:p="http://schemas.openxmlformats.org/presentationml/2006/main">
  <p:tag name="ARTICULATE_TITLE_TAG" val="Fact Finding"/>
  <p:tag name="ARTICULATE_SLIDE_GUID" val="a6d429bc-d072-4615-b3f6-dd69086384ad"/>
  <p:tag name="ARTICULATE_SLIDE_PAUSE" val="1"/>
  <p:tag name="ARTICULATE_NAV_LEVEL" val="4"/>
  <p:tag name="ARTICULATE_PLAYLIST_ID" val="-1"/>
  <p:tag name="ARTICULATE_LOCK_SLIDE" val="0"/>
  <p:tag name="AUDIO_IMPORT" val="C:\Users\Owner\Desktop\Dropbox\Best Practices in Interviewing and Selection at UM\Training Module\Best Practices in Interviewing and Selection ELearning  Training Module\Audio\final\44.wav"/>
  <p:tag name="AUDIO_ID" val="297"/>
  <p:tag name="ELAPSEDTIME" val="21.16"/>
  <p:tag name="TIMELINE" val="3.6"/>
  <p:tag name="ARTICULATE_SLIDE_NAV" val="44"/>
</p:tagLst>
</file>

<file path=ppt/tags/tag2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Owner\AppData\Local\Temp\articulate\presenter\imgtemp\hy3UtTXR_files\slide0001_image001.jpg"/>
</p:tagLst>
</file>

<file path=ppt/tags/tag24.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25.xml><?xml version="1.0" encoding="utf-8"?>
<p:tagLst xmlns:a="http://schemas.openxmlformats.org/drawingml/2006/main" xmlns:r="http://schemas.openxmlformats.org/officeDocument/2006/relationships" xmlns:p="http://schemas.openxmlformats.org/presentationml/2006/main">
  <p:tag name="ARTICULATE_TITLE_TAG" val="MSA Questions"/>
  <p:tag name="ARTICULATE_SLIDE_GUID" val="c6586429-aafd-4f68-b357-520c9148fe73"/>
  <p:tag name="ARTICULATE_SLIDE_PAUSE" val="1"/>
  <p:tag name="ARTICULATE_NAV_LEVEL" val="4"/>
  <p:tag name="ARTICULATE_PLAYLIST_ID" val="-1"/>
  <p:tag name="ARTICULATE_LOCK_SLIDE" val="0"/>
  <p:tag name="AUDIO_IMPORT" val="C:\Users\Owner\Desktop\Dropbox\Best Practices in Interviewing and Selection at UM\Training Module\Best Practices in Interviewing and Selection ELearning  Training Module\Audio\final\45.wav"/>
  <p:tag name="AUDIO_ID" val="298"/>
  <p:tag name="ELAPSEDTIME" val="23.641"/>
  <p:tag name="ARTICULATE_SLIDE_NAV" val="45"/>
</p:tagLst>
</file>

<file path=ppt/tags/tag26.xml><?xml version="1.0" encoding="utf-8"?>
<p:tagLst xmlns:a="http://schemas.openxmlformats.org/drawingml/2006/main" xmlns:r="http://schemas.openxmlformats.org/officeDocument/2006/relationships" xmlns:p="http://schemas.openxmlformats.org/presentationml/2006/main">
  <p:tag name="ANIM_SPRITE_COUNT" val=" 21"/>
</p:tagLst>
</file>

<file path=ppt/tags/tag2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2"/>
</p:tagLst>
</file>

<file path=ppt/tags/tag28.xml><?xml version="1.0" encoding="utf-8"?>
<p:tagLst xmlns:a="http://schemas.openxmlformats.org/drawingml/2006/main" xmlns:r="http://schemas.openxmlformats.org/officeDocument/2006/relationships" xmlns:p="http://schemas.openxmlformats.org/presentationml/2006/main">
  <p:tag name="ARTICULATE_SLIDE_GUID" val="67291ff4-a36c-48ed-9ded-d65c15e37607"/>
  <p:tag name="ARTICULATE_SLIDE_PAUSE" val="1"/>
  <p:tag name="ARTICULATE_NAV_LEVEL" val="4"/>
  <p:tag name="ARTICULATE_HIDE_SLIDE" val="1"/>
  <p:tag name="ARTICULATE_PLAYLIST_ID" val="-1"/>
  <p:tag name="ARTICULATE_LOCK_SLIDE" val="0"/>
  <p:tag name="AUDIO_IMPORT" val="C:\Users\Owner\Desktop\Dropbox\Best Practices in Interviewing and Selection at UM\Training Module\Best Practices in Interviewing and Selection ELearning  Training Module\Audio\final\46.wav"/>
  <p:tag name="AUDIO_ID" val="299"/>
  <p:tag name="ELAPSEDTIME" val="11.808"/>
  <p:tag name="ARTICULATE_SLIDE_NAV" val="46"/>
</p:tagLst>
</file>

<file path=ppt/tags/tag2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BULLET_12" val="8226"/>
  <p:tag name="BULLET_13" val="8226"/>
  <p:tag name="BULLET_14" val="8226"/>
  <p:tag name="BULLET_15" val="8226"/>
  <p:tag name="BULLET_16" val="8226"/>
  <p:tag name="BULLET_17" val="8226"/>
  <p:tag name="BULLET_18" val="8226"/>
  <p:tag name="BULLET_19" val="8226"/>
  <p:tag name="BULLET_20" val="8226"/>
  <p:tag name="BULLET_21" val="8226"/>
  <p:tag name="BULLET_22" val="8226"/>
  <p:tag name="BULLET_23" val="8226"/>
  <p:tag name="BULLET_24" val="8226"/>
  <p:tag name="BULLET_25" val="8226"/>
  <p:tag name="BULLET_26" val="8226"/>
  <p:tag name="MARGIN_1" val="0"/>
  <p:tag name="MARGIN_2" val="36"/>
  <p:tag name="MARGIN_3" val="72"/>
  <p:tag name="MARGIN_4" val="108"/>
  <p:tag name="MARGIN_5" val="144"/>
  <p:tag name="FONT_SIZE" val="12"/>
</p:tagLst>
</file>

<file path=ppt/tags/tag3.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30.xml><?xml version="1.0" encoding="utf-8"?>
<p:tagLst xmlns:a="http://schemas.openxmlformats.org/drawingml/2006/main" xmlns:r="http://schemas.openxmlformats.org/officeDocument/2006/relationships" xmlns:p="http://schemas.openxmlformats.org/presentationml/2006/main">
  <p:tag name="ARTICULATE_SLIDE_GUID" val="ab5fbe2b-40bc-449b-b925-87122dc484c1"/>
  <p:tag name="ARTICULATE_SLIDE_PAUSE" val="1"/>
  <p:tag name="ARTICULATE_NAV_LEVEL" val="4"/>
  <p:tag name="ARTICULATE_HIDE_SLIDE" val="1"/>
  <p:tag name="ARTICULATE_PLAYLIST_ID" val="-1"/>
  <p:tag name="ARTICULATE_LOCK_SLIDE" val="0"/>
  <p:tag name="AUDIO_IMPORT" val="C:\Users\Owner\Desktop\Dropbox\Best Practices in Interviewing and Selection at UM\Training Module\Best Practices in Interviewing and Selection ELearning  Training Module\Audio\final\47.wav"/>
  <p:tag name="AUDIO_ID" val="300"/>
  <p:tag name="ELAPSEDTIME" val="31.086"/>
  <p:tag name="ARTICULATE_SLIDE_NAV" val="47"/>
</p:tagLst>
</file>

<file path=ppt/tags/tag3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2.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MARGIN_1" val="0"/>
  <p:tag name="MARGIN_2" val="36"/>
  <p:tag name="MARGIN_3" val="72"/>
  <p:tag name="MARGIN_4" val="108"/>
  <p:tag name="MARGIN_5" val="144"/>
  <p:tag name="FONT_SIZE" val="12"/>
</p:tagLst>
</file>

<file path=ppt/tags/tag33.xml><?xml version="1.0" encoding="utf-8"?>
<p:tagLst xmlns:a="http://schemas.openxmlformats.org/drawingml/2006/main" xmlns:r="http://schemas.openxmlformats.org/officeDocument/2006/relationships" xmlns:p="http://schemas.openxmlformats.org/presentationml/2006/main">
  <p:tag name="ARTICULATE_SLIDE_GUID" val="59fcecbd-3795-4430-86d0-1671638b1019"/>
  <p:tag name="ARTICULATE_SLIDE_PAUSE" val="1"/>
  <p:tag name="ARTICULATE_NAV_LEVEL" val="3"/>
  <p:tag name="ARTICULATE_HIDE_SLIDE" val="1"/>
  <p:tag name="ARTICULATE_PLAYLIST_ID" val="-1"/>
  <p:tag name="ARTICULATE_LOCK_SLIDE" val="0"/>
  <p:tag name="AUDIO_IMPORT" val="C:\Users\Owner\Desktop\Dropbox\Best Practices in Interviewing and Selection at UM\Training Module\Best Practices in Interviewing and Selection ELearning  Training Module\Audio\final\53.wav"/>
  <p:tag name="AUDIO_ID" val="306"/>
  <p:tag name="ELAPSEDTIME" val="68.311"/>
  <p:tag name="ARTICULATE_SLIDE_NAV" val="53"/>
</p:tagLst>
</file>

<file path=ppt/tags/tag34.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2.147484E+09"/>
  <p:tag name="MARGIN_2" val="36"/>
  <p:tag name="MARGIN_3" val="72"/>
  <p:tag name="MARGIN_4" val="108"/>
  <p:tag name="MARGIN_5" val="144"/>
  <p:tag name="FONT_SIZE" val="12"/>
</p:tagLst>
</file>

<file path=ppt/tags/tag4.xml><?xml version="1.0" encoding="utf-8"?>
<p:tagLst xmlns:a="http://schemas.openxmlformats.org/drawingml/2006/main" xmlns:r="http://schemas.openxmlformats.org/officeDocument/2006/relationships" xmlns:p="http://schemas.openxmlformats.org/presentationml/2006/main">
  <p:tag name="ARTICULATE_TITLE_TAG" val="Introduction"/>
  <p:tag name="AUDIO_IMPORT" val="C:\Users\Owner\Desktop\Dropbox\Best Practices in Interviewing and Selection at UM\Training Module\Best Practices in Interviewing and Selection ELearning  Training Module\Audio\first part\23.wav"/>
  <p:tag name="AUDIO_ID" val="276"/>
  <p:tag name="ELAPSEDTIME" val="66.691"/>
  <p:tag name="TIMELINE" val="23.70/32.60/40.70/48.60/53.90/57.40"/>
  <p:tag name="ARTICULATE_SLIDE_GUID" val="0cd9d3e1-11b1-444a-bb63-16ff2f2e80de"/>
  <p:tag name="ARTICULATE_SLIDE_PAUSE" val="1"/>
  <p:tag name="ARTICULATE_NAV_LEVEL" val="2"/>
  <p:tag name="ARTICULATE_PLAYLIST_ID" val="-1"/>
  <p:tag name="ARTICULATE_LOCK_SLIDE" val="0"/>
  <p:tag name="ARTICULATE_SLIDE_NAV" val="23"/>
</p:tagLst>
</file>

<file path=ppt/tags/tag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216"/>
  <p:tag name="BULLET_5" val="216"/>
  <p:tag name="BULLET_6" val="216"/>
  <p:tag name="BULLET_7" val="216"/>
  <p:tag name="BULLET_8" val="216"/>
  <p:tag name="BULLET_9" val="216"/>
  <p:tag name="MARGIN_1" val="-2.147484E+09"/>
  <p:tag name="MARGIN_2" val="36"/>
  <p:tag name="MARGIN_3" val="72"/>
  <p:tag name="MARGIN_4" val="108"/>
  <p:tag name="MARGIN_5" val="144"/>
  <p:tag name="FONT_SIZE" val="12"/>
</p:tagLst>
</file>

<file path=ppt/tags/tag6.xml><?xml version="1.0" encoding="utf-8"?>
<p:tagLst xmlns:a="http://schemas.openxmlformats.org/drawingml/2006/main" xmlns:r="http://schemas.openxmlformats.org/officeDocument/2006/relationships" xmlns:p="http://schemas.openxmlformats.org/presentationml/2006/main">
  <p:tag name="ARTICULATE_TITLE_TAG" val="The Importance of Past Performance"/>
  <p:tag name="ARTICULATE_SLIDE_GUID" val="ee77ac75-09c1-4107-a2ac-a29eb1e9bc20"/>
  <p:tag name="ARTICULATE_SLIDE_PAUSE" val="0"/>
  <p:tag name="ARTICULATE_NAV_LEVEL" val="3"/>
  <p:tag name="ARTICULATE_HIDE_SLIDE" val="1"/>
  <p:tag name="ARTICULATE_PLAYLIST_ID" val="-1"/>
  <p:tag name="ARTICULATE_LOCK_SLIDE" val="0"/>
  <p:tag name="ARTICULATE_SLIDE_NAV" val="33"/>
</p:tagLst>
</file>

<file path=ppt/tags/tag7.xml><?xml version="1.0" encoding="utf-8"?>
<p:tagLst xmlns:a="http://schemas.openxmlformats.org/drawingml/2006/main" xmlns:r="http://schemas.openxmlformats.org/officeDocument/2006/relationships" xmlns:p="http://schemas.openxmlformats.org/presentationml/2006/main">
  <p:tag name="ARTICULATE_SLIDE_GUID" val="7fb65300-24f5-4e88-b242-c9b1538f882b"/>
  <p:tag name="ARTICULATE_SLIDE_PAUSE" val="1"/>
  <p:tag name="ARTICULATE_NAV_LEVEL" val="4"/>
  <p:tag name="ARTICULATE_PLAYLIST_ID" val="-1"/>
  <p:tag name="ARTICULATE_LOCK_SLIDE" val="0"/>
  <p:tag name="AUDIO_IMPORT" val="C:\Users\Owner\Desktop\Dropbox\Best Practices in Interviewing and Selection at UM\Training Module\Best Practices in Interviewing and Selection ELearning  Training Module\Audio\final\39.wav"/>
  <p:tag name="AUDIO_ID" val="292"/>
  <p:tag name="ELAPSEDTIME" val="23.38"/>
  <p:tag name="ARTICULATE_SLIDE_NAV" val="39"/>
</p:tagLst>
</file>

<file path=ppt/tags/tag8.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9.xml><?xml version="1.0" encoding="utf-8"?>
<p:tagLst xmlns:a="http://schemas.openxmlformats.org/drawingml/2006/main" xmlns:r="http://schemas.openxmlformats.org/officeDocument/2006/relationships" xmlns:p="http://schemas.openxmlformats.org/presentationml/2006/main">
  <p:tag name="AUDIO_IMPORT" val="C:\Users\Owner\Desktop\Dropbox\Best Practices in Interviewing and Selection at UM\Training Module\Best Practices in Interviewing and Selection ELearning  Training Module\Audio\first part\31.wav"/>
  <p:tag name="AUDIO_ID" val="284"/>
  <p:tag name="ELAPSEDTIME" val="47.282"/>
  <p:tag name="ARTICULATE_TITLE_TAG" val="Performance-Based Hiring"/>
  <p:tag name="ARTICULATE_SLIDE_GUID" val="63a6c5f0-4e40-475b-b13e-9af5ae647fbc"/>
  <p:tag name="ARTICULATE_SLIDE_PAUSE" val="1"/>
  <p:tag name="ARTICULATE_NAV_LEVEL" val="2"/>
  <p:tag name="ARTICULATE_PLAYLIST_ID" val="-1"/>
  <p:tag name="ARTICULATE_LOCK_SLIDE" val="0"/>
  <p:tag name="ARTICULATE_SLIDE_NAV" val="3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2480</TotalTime>
  <Words>2859</Words>
  <Application>Microsoft Office PowerPoint</Application>
  <PresentationFormat>On-screen Show (4:3)</PresentationFormat>
  <Paragraphs>305</Paragraphs>
  <Slides>26</Slides>
  <Notes>19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26</vt:i4>
      </vt:variant>
    </vt:vector>
  </HeadingPairs>
  <TitlesOfParts>
    <vt:vector size="36" baseType="lpstr">
      <vt:lpstr>Arial</vt:lpstr>
      <vt:lpstr>Calibri</vt:lpstr>
      <vt:lpstr>Corbel</vt:lpstr>
      <vt:lpstr>Franklin Gothic Book</vt:lpstr>
      <vt:lpstr>Franklin Gothic Medium</vt:lpstr>
      <vt:lpstr>Times New Roman</vt:lpstr>
      <vt:lpstr>Tunga</vt:lpstr>
      <vt:lpstr>Wingdings</vt:lpstr>
      <vt:lpstr>Angles</vt:lpstr>
      <vt:lpstr>Custom Design</vt:lpstr>
      <vt:lpstr>Recruitment - Tapping Our Country’s  Talent</vt:lpstr>
      <vt:lpstr>Training Objectives</vt:lpstr>
      <vt:lpstr>Introduce yourself and discuss:</vt:lpstr>
      <vt:lpstr>Who you hire matters</vt:lpstr>
      <vt:lpstr>Why do you think employers are not hiring veterans?</vt:lpstr>
      <vt:lpstr>Veterans and the Americans with Disabilities Act (ADA) and USERRA</vt:lpstr>
      <vt:lpstr>        What competencies are important in your organization?</vt:lpstr>
      <vt:lpstr>PowerPoint Presentation</vt:lpstr>
      <vt:lpstr>Common Veteran Competencies</vt:lpstr>
      <vt:lpstr>What competencies were demonstrated?</vt:lpstr>
      <vt:lpstr>PowerPoint Presentation</vt:lpstr>
      <vt:lpstr>Hiring the best people for the right jobs requires more then good interviewing skills. </vt:lpstr>
      <vt:lpstr>Competency Based Hiring Will  Help Reduce Common Hiring Problems</vt:lpstr>
      <vt:lpstr>Demonstrators of Competencies</vt:lpstr>
      <vt:lpstr>the difference between a work activity based job description and a competency based job description</vt:lpstr>
      <vt:lpstr>Performance Objectives - Categories</vt:lpstr>
      <vt:lpstr>       Creating performance objectives</vt:lpstr>
      <vt:lpstr>Assessment Testing - When and Why</vt:lpstr>
      <vt:lpstr>Interview Committee Overview</vt:lpstr>
      <vt:lpstr>Structured Competency based interview</vt:lpstr>
      <vt:lpstr>Look beyond the surface</vt:lpstr>
      <vt:lpstr>MSA question</vt:lpstr>
      <vt:lpstr>PowerPoint Presentation</vt:lpstr>
      <vt:lpstr>Fact finding is key to an accurate assessment</vt:lpstr>
      <vt:lpstr>The Importance of Reference Checking</vt:lpstr>
      <vt:lpstr>Resources </vt:lpstr>
    </vt:vector>
  </TitlesOfParts>
  <Company>academy coaching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Competency Based Approach to Conducting Fair and Equitable Search Processes at the  University of Michigan</dc:title>
  <dc:creator>sally schmall</dc:creator>
  <cp:lastModifiedBy>Schmall,Sally</cp:lastModifiedBy>
  <cp:revision>230</cp:revision>
  <cp:lastPrinted>2012-03-16T12:40:10Z</cp:lastPrinted>
  <dcterms:created xsi:type="dcterms:W3CDTF">2011-11-19T04:54:05Z</dcterms:created>
  <dcterms:modified xsi:type="dcterms:W3CDTF">2014-11-11T21:06:28Z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Best Practices in Interviewing and Selection at the University of Michigan Pre Training Module</vt:lpwstr>
  </property>
  <property fmtid="{D5CDD505-2E9C-101B-9397-08002B2CF9AE}" pid="4" name="ArticulateGUID">
    <vt:lpwstr>1D737368-A0FC-4828-8C83-7B2152406C9E</vt:lpwstr>
  </property>
  <property fmtid="{D5CDD505-2E9C-101B-9397-08002B2CF9AE}" pid="5" name="ArticulateProjectFull">
    <vt:lpwstr>F:\B7F Training 2011 - 2012\Best Practices in Interviewing and Selection Final Module for B&amp;F.ppta</vt:lpwstr>
  </property>
</Properties>
</file>